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765" r:id="rId5"/>
    <p:sldMasterId id="2147483779" r:id="rId6"/>
    <p:sldMasterId id="2147483799" r:id="rId7"/>
    <p:sldMasterId id="2147483816" r:id="rId8"/>
    <p:sldMasterId id="2147483855" r:id="rId9"/>
    <p:sldMasterId id="2147483867" r:id="rId10"/>
    <p:sldMasterId id="2147483879" r:id="rId11"/>
  </p:sldMasterIdLst>
  <p:notesMasterIdLst>
    <p:notesMasterId r:id="rId70"/>
  </p:notesMasterIdLst>
  <p:handoutMasterIdLst>
    <p:handoutMasterId r:id="rId71"/>
  </p:handoutMasterIdLst>
  <p:sldIdLst>
    <p:sldId id="650" r:id="rId12"/>
    <p:sldId id="710" r:id="rId13"/>
    <p:sldId id="651" r:id="rId14"/>
    <p:sldId id="652" r:id="rId15"/>
    <p:sldId id="653" r:id="rId16"/>
    <p:sldId id="654" r:id="rId17"/>
    <p:sldId id="655" r:id="rId18"/>
    <p:sldId id="656" r:id="rId19"/>
    <p:sldId id="657" r:id="rId20"/>
    <p:sldId id="708" r:id="rId21"/>
    <p:sldId id="709" r:id="rId22"/>
    <p:sldId id="658" r:id="rId23"/>
    <p:sldId id="659" r:id="rId24"/>
    <p:sldId id="664" r:id="rId25"/>
    <p:sldId id="665" r:id="rId26"/>
    <p:sldId id="690" r:id="rId27"/>
    <p:sldId id="661" r:id="rId28"/>
    <p:sldId id="662" r:id="rId29"/>
    <p:sldId id="663" r:id="rId30"/>
    <p:sldId id="633" r:id="rId31"/>
    <p:sldId id="666" r:id="rId32"/>
    <p:sldId id="694" r:id="rId33"/>
    <p:sldId id="660" r:id="rId34"/>
    <p:sldId id="602" r:id="rId35"/>
    <p:sldId id="582" r:id="rId36"/>
    <p:sldId id="702" r:id="rId37"/>
    <p:sldId id="668" r:id="rId38"/>
    <p:sldId id="669" r:id="rId39"/>
    <p:sldId id="670" r:id="rId40"/>
    <p:sldId id="595" r:id="rId41"/>
    <p:sldId id="596" r:id="rId42"/>
    <p:sldId id="597" r:id="rId43"/>
    <p:sldId id="587" r:id="rId44"/>
    <p:sldId id="707" r:id="rId45"/>
    <p:sldId id="606" r:id="rId46"/>
    <p:sldId id="607" r:id="rId47"/>
    <p:sldId id="608" r:id="rId48"/>
    <p:sldId id="615" r:id="rId49"/>
    <p:sldId id="616" r:id="rId50"/>
    <p:sldId id="692" r:id="rId51"/>
    <p:sldId id="693" r:id="rId52"/>
    <p:sldId id="703" r:id="rId53"/>
    <p:sldId id="704" r:id="rId54"/>
    <p:sldId id="705" r:id="rId55"/>
    <p:sldId id="706" r:id="rId56"/>
    <p:sldId id="589" r:id="rId57"/>
    <p:sldId id="584" r:id="rId58"/>
    <p:sldId id="687" r:id="rId59"/>
    <p:sldId id="574" r:id="rId60"/>
    <p:sldId id="614" r:id="rId61"/>
    <p:sldId id="680" r:id="rId62"/>
    <p:sldId id="688" r:id="rId63"/>
    <p:sldId id="682" r:id="rId64"/>
    <p:sldId id="691" r:id="rId65"/>
    <p:sldId id="685" r:id="rId66"/>
    <p:sldId id="686" r:id="rId67"/>
    <p:sldId id="699" r:id="rId68"/>
    <p:sldId id="701" r:id="rId6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6E9"/>
    <a:srgbClr val="F3D6E1"/>
    <a:srgbClr val="EDE9B1"/>
    <a:srgbClr val="00FFFF"/>
    <a:srgbClr val="BBE0E3"/>
    <a:srgbClr val="990000"/>
    <a:srgbClr val="008000"/>
    <a:srgbClr val="669900"/>
    <a:srgbClr val="0099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 autoAdjust="0"/>
    <p:restoredTop sz="83920" autoAdjust="0"/>
  </p:normalViewPr>
  <p:slideViewPr>
    <p:cSldViewPr>
      <p:cViewPr varScale="1">
        <p:scale>
          <a:sx n="95" d="100"/>
          <a:sy n="95" d="100"/>
        </p:scale>
        <p:origin x="20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fld id="{70B3F9AF-F54A-41EF-95F5-4915F3BC88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64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/>
            </a:lvl1pPr>
          </a:lstStyle>
          <a:p>
            <a:pPr>
              <a:defRPr/>
            </a:pPr>
            <a:fld id="{7E1A4407-314B-4A5D-B7F3-07FF9E2EA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7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9785" eaLnBrk="0" hangingPunct="0"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73114" indent="-297351" defTabSz="959785" eaLnBrk="0" hangingPunct="0"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89406" indent="-237881" defTabSz="959785" eaLnBrk="0" hangingPunct="0"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65168" indent="-237881" defTabSz="959785" eaLnBrk="0" hangingPunct="0"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140930" indent="-237881" defTabSz="959785" eaLnBrk="0" hangingPunct="0"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616693" indent="-237881" defTabSz="95978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3092455" indent="-237881" defTabSz="95978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568217" indent="-237881" defTabSz="95978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4043980" indent="-237881" defTabSz="95978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132EB0AE-57A4-3048-A9C6-0603FD0F44AD}" type="slidenum">
              <a:rPr lang="en-US" sz="1200">
                <a:solidFill>
                  <a:srgbClr val="000000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524783" y="6839606"/>
            <a:ext cx="4226560" cy="36004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2DD43E-DB87-4654-8BF5-31CE5D2042F4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8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D3DAB1-AF2A-489F-93C0-A97185D95F71}" type="slidenum">
              <a:rPr lang="en-US" b="0" smtClean="0"/>
              <a:pPr eaLnBrk="1" hangingPunct="1"/>
              <a:t>49</a:t>
            </a:fld>
            <a:endParaRPr lang="en-US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D3DAB1-AF2A-489F-93C0-A97185D95F71}" type="slidenum">
              <a:rPr lang="en-US" b="0" smtClean="0"/>
              <a:pPr eaLnBrk="1" hangingPunct="1"/>
              <a:t>52</a:t>
            </a:fld>
            <a:endParaRPr lang="en-US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explain pros/cons in depth later…this is a preview. End slide with:</a:t>
            </a:r>
            <a:r>
              <a:rPr lang="en-US" baseline="0"/>
              <a:t> “Calling GPUs SIMT is a simplification. There is more to the story…”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C2DB-03F5-4836-B780-BC2EE59B7476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3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FADF8-1BE2-44CD-AD5C-0D84BB94F075}" type="slidenum">
              <a:rPr lang="en-US"/>
              <a:pPr/>
              <a:t>55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89CB1-4FF1-40B7-957A-FB9262A12C96}" type="slidenum">
              <a:rPr lang="en-US"/>
              <a:pPr/>
              <a:t>56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D3DAB1-AF2A-489F-93C0-A97185D95F71}" type="slidenum">
              <a:rPr lang="en-US" b="0" smtClean="0">
                <a:solidFill>
                  <a:prstClr val="black"/>
                </a:solidFill>
              </a:rPr>
              <a:pPr eaLnBrk="1" hangingPunct="1"/>
              <a:t>57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D3DAB1-AF2A-489F-93C0-A97185D95F71}" type="slidenum">
              <a:rPr lang="en-US" b="0" smtClean="0">
                <a:solidFill>
                  <a:prstClr val="black"/>
                </a:solidFill>
              </a:rPr>
              <a:pPr eaLnBrk="1" hangingPunct="1"/>
              <a:t>58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C2DB-03F5-4836-B780-BC2EE59B747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3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C2DB-03F5-4836-B780-BC2EE59B747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3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Over the past few years . . 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 . . . Allow the programmer to create 1000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of threads each of which executes the same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Previous work has successfully ported over several applications to the GPU and in some cases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0EB042B-40D6-4743-9780-A69300DD605B}" type="slidenum">
              <a:rPr lang="en-US" sz="1300"/>
              <a:pPr/>
              <a:t>20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Over the past few years . . 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 . . . Allow the programmer to create 1000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s of threads each of which executes the same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Previous work has successfully ported over several applications to the GPU and in some cases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0EB042B-40D6-4743-9780-A69300DD605B}" type="slidenum">
              <a:rPr lang="en-US" sz="1300"/>
              <a:pPr/>
              <a:t>23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9C67EF1-8C46-46BA-B07D-FEB834604EF0}" type="slidenum">
              <a:rPr lang="en-US" b="0" smtClean="0"/>
              <a:pPr eaLnBrk="1" hangingPunct="1"/>
              <a:t>30</a:t>
            </a:fld>
            <a:endParaRPr lang="en-US" b="0"/>
          </a:p>
        </p:txBody>
      </p:sp>
      <p:sp>
        <p:nvSpPr>
          <p:cNvPr id="69635" name="Text Box 2"/>
          <p:cNvSpPr txBox="1">
            <a:spLocks noChangeArrowheads="1"/>
          </p:cNvSpPr>
          <p:nvPr/>
        </p:nvSpPr>
        <p:spPr bwMode="auto">
          <a:xfrm>
            <a:off x="1243013" y="720725"/>
            <a:ext cx="4829175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C9C8D8C-D95E-4A64-95C0-9E612731F735}" type="slidenum">
              <a:rPr lang="en-US" b="0" smtClean="0"/>
              <a:pPr eaLnBrk="1" hangingPunct="1"/>
              <a:t>31</a:t>
            </a:fld>
            <a:endParaRPr lang="en-US" b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531FA5-F25A-4902-A38F-A2D4D03A82D2}" type="slidenum">
              <a:rPr lang="en-US" b="0" smtClean="0"/>
              <a:pPr eaLnBrk="1" hangingPunct="1"/>
              <a:t>32</a:t>
            </a:fld>
            <a:endParaRPr lang="en-US" b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60888"/>
            <a:ext cx="585470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524783" y="6839606"/>
            <a:ext cx="4226560" cy="36004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2DD43E-DB87-4654-8BF5-31CE5D2042F4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15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676400"/>
            <a:ext cx="9144000" cy="1981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" name="Picture 10" descr="Mano_IISc_Logo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17526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5943600"/>
            <a:ext cx="1905000" cy="536575"/>
          </a:xfrm>
        </p:spPr>
        <p:txBody>
          <a:bodyPr/>
          <a:lstStyle>
            <a:lvl1pPr>
              <a:defRPr>
                <a:solidFill>
                  <a:srgbClr val="FDFDAB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6096000" y="6477000"/>
            <a:ext cx="2895600" cy="24447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(C)RG@SERC,IISc</a:t>
            </a:r>
          </a:p>
        </p:txBody>
      </p:sp>
    </p:spTree>
    <p:extLst>
      <p:ext uri="{BB962C8B-B14F-4D97-AF65-F5344CB8AC3E}">
        <p14:creationId xmlns:p14="http://schemas.microsoft.com/office/powerpoint/2010/main" val="201550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50109-3A8E-4C10-9F42-8AE83A569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0BF70-E079-4CE5-8EC0-3387D341C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9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75E55-99F7-4E27-904F-8D3F67CA95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8D9BD-B747-4127-BAE0-0D717FB4F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E6272-6A67-4EEC-B037-ADF06B143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05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2C77F-C765-40B5-B41C-CBDE005998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9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16C42-3816-4D64-80F7-9DB7B67BF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58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FFECAF"/>
              </a:solidFill>
            </a:endParaRPr>
          </a:p>
        </p:txBody>
      </p:sp>
      <p:pic>
        <p:nvPicPr>
          <p:cNvPr id="4" name="Picture 10" descr="Mano_IISc_Logo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105400"/>
            <a:ext cx="17526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1447800" y="1295400"/>
            <a:ext cx="6628864" cy="2489200"/>
            <a:chOff x="1728" y="720"/>
            <a:chExt cx="4030" cy="1184"/>
          </a:xfrm>
        </p:grpSpPr>
        <p:grpSp>
          <p:nvGrpSpPr>
            <p:cNvPr id="6" name="Group 16"/>
            <p:cNvGrpSpPr>
              <a:grpSpLocks/>
            </p:cNvGrpSpPr>
            <p:nvPr userDrawn="1"/>
          </p:nvGrpSpPr>
          <p:grpSpPr bwMode="auto">
            <a:xfrm>
              <a:off x="4990" y="1568"/>
              <a:ext cx="768" cy="336"/>
              <a:chOff x="4798" y="1680"/>
              <a:chExt cx="768" cy="336"/>
            </a:xfrm>
          </p:grpSpPr>
          <p:sp>
            <p:nvSpPr>
              <p:cNvPr id="10" name="Line 9"/>
              <p:cNvSpPr>
                <a:spLocks noChangeShapeType="1"/>
              </p:cNvSpPr>
              <p:nvPr userDrawn="1"/>
            </p:nvSpPr>
            <p:spPr bwMode="auto">
              <a:xfrm>
                <a:off x="4798" y="2016"/>
                <a:ext cx="768" cy="0"/>
              </a:xfrm>
              <a:prstGeom prst="line">
                <a:avLst/>
              </a:prstGeom>
              <a:noFill/>
              <a:ln w="57150">
                <a:solidFill>
                  <a:srgbClr val="B4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Line 11"/>
              <p:cNvSpPr>
                <a:spLocks noChangeShapeType="1"/>
              </p:cNvSpPr>
              <p:nvPr userDrawn="1"/>
            </p:nvSpPr>
            <p:spPr bwMode="auto">
              <a:xfrm rot="5400000">
                <a:off x="5382" y="1848"/>
                <a:ext cx="336" cy="0"/>
              </a:xfrm>
              <a:prstGeom prst="line">
                <a:avLst/>
              </a:prstGeom>
              <a:noFill/>
              <a:ln w="57150">
                <a:solidFill>
                  <a:srgbClr val="B4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17"/>
            <p:cNvGrpSpPr>
              <a:grpSpLocks/>
            </p:cNvGrpSpPr>
            <p:nvPr userDrawn="1"/>
          </p:nvGrpSpPr>
          <p:grpSpPr bwMode="auto">
            <a:xfrm>
              <a:off x="1728" y="720"/>
              <a:ext cx="768" cy="336"/>
              <a:chOff x="1920" y="912"/>
              <a:chExt cx="768" cy="336"/>
            </a:xfrm>
          </p:grpSpPr>
          <p:sp>
            <p:nvSpPr>
              <p:cNvPr id="8" name="Line 14"/>
              <p:cNvSpPr>
                <a:spLocks noChangeShapeType="1"/>
              </p:cNvSpPr>
              <p:nvPr userDrawn="1"/>
            </p:nvSpPr>
            <p:spPr bwMode="auto">
              <a:xfrm flipH="1" flipV="1">
                <a:off x="1920" y="912"/>
                <a:ext cx="768" cy="0"/>
              </a:xfrm>
              <a:prstGeom prst="line">
                <a:avLst/>
              </a:prstGeom>
              <a:noFill/>
              <a:ln w="57150">
                <a:solidFill>
                  <a:srgbClr val="B4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Line 15"/>
              <p:cNvSpPr>
                <a:spLocks noChangeShapeType="1"/>
              </p:cNvSpPr>
              <p:nvPr userDrawn="1"/>
            </p:nvSpPr>
            <p:spPr bwMode="auto">
              <a:xfrm rot="5400000" flipH="1" flipV="1">
                <a:off x="1768" y="1080"/>
                <a:ext cx="336" cy="0"/>
              </a:xfrm>
              <a:prstGeom prst="line">
                <a:avLst/>
              </a:prstGeom>
              <a:noFill/>
              <a:ln w="57150">
                <a:solidFill>
                  <a:srgbClr val="B4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0200" y="1447800"/>
            <a:ext cx="6172200" cy="22098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971800" y="6477000"/>
            <a:ext cx="2895600" cy="24447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(C)RG@SERC,IISc</a:t>
            </a:r>
          </a:p>
        </p:txBody>
      </p:sp>
      <p:pic>
        <p:nvPicPr>
          <p:cNvPr id="14" name="Picture 13" descr="output-onlinepngtool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6362700"/>
            <a:ext cx="1943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9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Compiler Design, June 2019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8B744-0BF6-4464-AB89-BD4DBB444642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5884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7D9D0-FF7E-4E76-9539-F0E6ACF5F400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 bwMode="auto">
          <a:xfrm>
            <a:off x="4572000" y="6484938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>
                <a:solidFill>
                  <a:srgbClr val="5F5F5F"/>
                </a:solidFill>
                <a:latin typeface="Comic Sans MS" charset="0"/>
              </a:rPr>
              <a:t> RG@SERC,IISc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 bwMode="auto">
          <a:xfrm>
            <a:off x="7924800" y="6492875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A1CD186-A46E-5A46-9BFD-4A7C4ED43CC7}" type="slidenum">
              <a:rPr lang="en-US" b="0" smtClean="0">
                <a:solidFill>
                  <a:srgbClr val="5F5F5F"/>
                </a:solidFill>
                <a:latin typeface="Comic Sans MS" charset="0"/>
              </a:rPr>
              <a:pPr eaLnBrk="1" hangingPunct="1"/>
              <a:t>‹#›</a:t>
            </a:fld>
            <a:endParaRPr lang="en-US" b="0">
              <a:solidFill>
                <a:srgbClr val="5F5F5F"/>
              </a:solidFill>
              <a:latin typeface="Comic Sans MS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6473825"/>
            <a:ext cx="2667000" cy="307975"/>
          </a:xfrm>
        </p:spPr>
        <p:txBody>
          <a:bodyPr/>
          <a:lstStyle/>
          <a:p>
            <a:pPr>
              <a:defRPr/>
            </a:pPr>
            <a:r>
              <a:rPr lang="en-US" dirty="0"/>
              <a:t>Compiler Design, June 2019</a:t>
            </a:r>
          </a:p>
        </p:txBody>
      </p:sp>
    </p:spTree>
    <p:extLst>
      <p:ext uri="{BB962C8B-B14F-4D97-AF65-F5344CB8AC3E}">
        <p14:creationId xmlns:p14="http://schemas.microsoft.com/office/powerpoint/2010/main" val="119283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79B78-9C65-43C0-B2A7-D82202914E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47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Compiler Design, June 2019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A8038-9196-404B-AEDA-3B309C27B062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38082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Compiler Design, June 2019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A434F-C0D5-487F-ADC6-0CE71FF3E0CB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61388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Compiler Design, June 2019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A574C-425A-4B6E-9568-5BF9E61D995B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85187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D5AD8-57AA-4DD9-9B78-CBF725FA89CC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 bwMode="auto">
          <a:xfrm>
            <a:off x="4572000" y="6488113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>
                <a:solidFill>
                  <a:srgbClr val="5F5F5F"/>
                </a:solidFill>
                <a:latin typeface="Comic Sans MS" charset="0"/>
              </a:rPr>
              <a:t> RG@SERC,IISc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 bwMode="auto">
          <a:xfrm>
            <a:off x="7924800" y="6496050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A1CD186-A46E-5A46-9BFD-4A7C4ED43CC7}" type="slidenum">
              <a:rPr lang="en-US" b="0" smtClean="0">
                <a:solidFill>
                  <a:srgbClr val="5F5F5F"/>
                </a:solidFill>
                <a:latin typeface="Comic Sans MS" charset="0"/>
              </a:rPr>
              <a:pPr eaLnBrk="1" hangingPunct="1"/>
              <a:t>‹#›</a:t>
            </a:fld>
            <a:endParaRPr lang="en-US" b="0">
              <a:solidFill>
                <a:srgbClr val="5F5F5F"/>
              </a:solidFill>
              <a:latin typeface="Comic Sans MS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6477000"/>
            <a:ext cx="2667000" cy="307975"/>
          </a:xfrm>
        </p:spPr>
        <p:txBody>
          <a:bodyPr/>
          <a:lstStyle/>
          <a:p>
            <a:pPr>
              <a:defRPr/>
            </a:pPr>
            <a:r>
              <a:rPr lang="en-US" dirty="0"/>
              <a:t>Compiler Design, June 2019</a:t>
            </a:r>
          </a:p>
        </p:txBody>
      </p:sp>
    </p:spTree>
    <p:extLst>
      <p:ext uri="{BB962C8B-B14F-4D97-AF65-F5344CB8AC3E}">
        <p14:creationId xmlns:p14="http://schemas.microsoft.com/office/powerpoint/2010/main" val="821108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8F867-92F0-4DD3-B048-0B78725E04BE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7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4DA25-33BB-4E6C-A7CB-DCDB992B9A4A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22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EE8D9-EB50-41DA-ACC6-0C376FC936E7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07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E1EFC-71BA-4506-A7E4-BC65D865DC49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57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8F5D1-61AA-4517-AD07-2CCDD5CE4BD2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33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4DB90-06C9-4004-A1A1-3C81492A7726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auto">
          <a:xfrm>
            <a:off x="1676400" y="6473825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0" kern="1200">
                <a:solidFill>
                  <a:srgbClr val="777777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Compiler Design, June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9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57C5E-FA6D-4167-AABC-4FDAAA039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36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" name="Rectangle 1"/>
          <p:cNvSpPr>
            <a:spLocks noChangeArrowheads="1"/>
          </p:cNvSpPr>
          <p:nvPr userDrawn="1"/>
        </p:nvSpPr>
        <p:spPr bwMode="auto">
          <a:xfrm>
            <a:off x="916977" y="6409188"/>
            <a:ext cx="76321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0" i="1">
                <a:solidFill>
                  <a:srgbClr val="212745">
                    <a:lumMod val="20000"/>
                    <a:lumOff val="80000"/>
                  </a:srgbClr>
                </a:solidFill>
                <a:latin typeface="Calibri"/>
              </a:rPr>
              <a:t>www.csa.iisc.ac.in</a:t>
            </a:r>
          </a:p>
        </p:txBody>
      </p:sp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937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52" name="Picture 51" descr="http://www.iisc.ernet.in/fa/images/IIsc_logo.jpg">
            <a:extLst>
              <a:ext uri="{FF2B5EF4-FFF2-40B4-BE49-F238E27FC236}">
                <a16:creationId xmlns:a16="http://schemas.microsoft.com/office/drawing/2014/main" id="{1382C628-BCA8-4D3D-93CC-22577F6B8B63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5438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9247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9144000" cy="2852737"/>
          </a:xfrm>
          <a:gradFill>
            <a:gsLst>
              <a:gs pos="0">
                <a:schemeClr val="accent2"/>
              </a:gs>
              <a:gs pos="97004">
                <a:schemeClr val="bg1"/>
              </a:gs>
              <a:gs pos="0">
                <a:schemeClr val="bg2">
                  <a:lumMod val="75000"/>
                </a:schemeClr>
              </a:gs>
            </a:gsLst>
            <a:lin ang="0" scaled="1"/>
          </a:gradFill>
        </p:spPr>
        <p:txBody>
          <a:bodyPr anchor="b"/>
          <a:lstStyle>
            <a:lvl1pPr>
              <a:defRPr sz="6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0A5B81A6-16B4-4B14-8996-4D62A8C57DA0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866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38" name="Picture 37" descr="http://www.iisc.ernet.in/fa/images/IIsc_logo.jpg">
            <a:extLst>
              <a:ext uri="{FF2B5EF4-FFF2-40B4-BE49-F238E27FC236}">
                <a16:creationId xmlns:a16="http://schemas.microsoft.com/office/drawing/2014/main" id="{5CBA0826-1504-4328-B071-9CABE8BC455F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469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043AEE-3723-4FB2-BAD7-A70685DEBF4B}"/>
              </a:ext>
            </a:extLst>
          </p:cNvPr>
          <p:cNvSpPr/>
          <p:nvPr userDrawn="1"/>
        </p:nvSpPr>
        <p:spPr>
          <a:xfrm>
            <a:off x="0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rgbClr val="5ECCF3"/>
              </a:gs>
              <a:gs pos="97004">
                <a:sysClr val="window" lastClr="FFFFFF"/>
              </a:gs>
              <a:gs pos="0">
                <a:srgbClr val="4E67C8"/>
              </a:gs>
            </a:gsLst>
            <a:lin ang="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prstClr val="white"/>
                </a:solidFill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 (IISc)</a:t>
            </a:r>
          </a:p>
        </p:txBody>
      </p:sp>
      <p:pic>
        <p:nvPicPr>
          <p:cNvPr id="65" name="Picture 64" descr="http://www.iisc.ernet.in/fa/images/IIsc_logo.jpg">
            <a:extLst>
              <a:ext uri="{FF2B5EF4-FFF2-40B4-BE49-F238E27FC236}">
                <a16:creationId xmlns:a16="http://schemas.microsoft.com/office/drawing/2014/main" id="{C40C85B3-169B-4B58-BACA-5D93FE27418A}"/>
              </a:ext>
            </a:extLst>
          </p:cNvPr>
          <p:cNvPicPr/>
          <p:nvPr userDrawn="1"/>
        </p:nvPicPr>
        <p:blipFill>
          <a:blip r:embed="rId2" cstate="print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9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7498"/>
            <a:ext cx="7886700" cy="699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3791"/>
            <a:ext cx="7886700" cy="4633171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6306846"/>
            <a:ext cx="7886700" cy="528349"/>
          </a:xfrm>
        </p:spPr>
        <p:txBody>
          <a:bodyPr tIns="0" bIns="0"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66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6656"/>
            <a:ext cx="7886700" cy="704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6306846"/>
            <a:ext cx="7886700" cy="528349"/>
          </a:xfrm>
        </p:spPr>
        <p:txBody>
          <a:bodyPr tIns="0" bIns="0"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9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52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676400"/>
            <a:ext cx="9144000" cy="1981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10" descr="Mano_IISc_Logo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17526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5943600"/>
            <a:ext cx="1905000" cy="536575"/>
          </a:xfrm>
        </p:spPr>
        <p:txBody>
          <a:bodyPr/>
          <a:lstStyle>
            <a:lvl1pPr>
              <a:defRPr>
                <a:solidFill>
                  <a:srgbClr val="FDFDAB"/>
                </a:solidFill>
              </a:defRPr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6096000" y="6477000"/>
            <a:ext cx="2895600" cy="24447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/>
              </a:rPr>
              <a:t>(C)RG@SERC,IISc</a:t>
            </a:r>
          </a:p>
        </p:txBody>
      </p:sp>
    </p:spTree>
    <p:extLst>
      <p:ext uri="{BB962C8B-B14F-4D97-AF65-F5344CB8AC3E}">
        <p14:creationId xmlns:p14="http://schemas.microsoft.com/office/powerpoint/2010/main" val="2107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AABE-6784-404F-8224-388D871D4A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1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79B78-9C65-43C0-B2A7-D82202914E6F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229232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57C5E-FA6D-4167-AABC-4FDAAA039AB7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8425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AABE-6784-404F-8224-388D871D4AFA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84607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16376-8684-4754-B853-EB6503FB20E9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188468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1473E-0144-483B-8D3E-4249B66ECB14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016883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CB299-F575-4609-841B-919EECD5E322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341967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54CC2-35C9-4B4C-8194-DA03DE032FF7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20726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F0E19-C652-44D3-8568-FFF3087E8025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29510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50109-3A8E-4C10-9F42-8AE83A569771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371652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211455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19125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0BF70-E079-4CE5-8EC0-3387D341CB54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0334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16376-8684-4754-B853-EB6503FB2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1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75E55-99F7-4E27-904F-8D3F67CA957D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560633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8D9BD-B747-4127-BAE0-0D717FB4FBF3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628760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E6272-6A67-4EEC-B037-ADF06B143E32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21280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2C77F-C765-40B5-B41C-CBDE005998EA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979655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16C42-3816-4D64-80F7-9DB7B67BF031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751988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" name="Rectangle 1"/>
          <p:cNvSpPr>
            <a:spLocks noChangeArrowheads="1"/>
          </p:cNvSpPr>
          <p:nvPr userDrawn="1"/>
        </p:nvSpPr>
        <p:spPr bwMode="auto">
          <a:xfrm>
            <a:off x="916977" y="6409188"/>
            <a:ext cx="76321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b="0" i="1">
                <a:solidFill>
                  <a:srgbClr val="212745">
                    <a:lumMod val="20000"/>
                    <a:lumOff val="80000"/>
                  </a:srgbClr>
                </a:solidFill>
                <a:latin typeface="Calibri"/>
              </a:rPr>
              <a:t>www.csa.iisc.ac.in</a:t>
            </a:r>
          </a:p>
        </p:txBody>
      </p:sp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8881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52" name="Picture 51" descr="http://www.iisc.ernet.in/fa/images/IIsc_logo.jpg">
            <a:extLst>
              <a:ext uri="{FF2B5EF4-FFF2-40B4-BE49-F238E27FC236}">
                <a16:creationId xmlns:a16="http://schemas.microsoft.com/office/drawing/2014/main" id="{1382C628-BCA8-4D3D-93CC-22577F6B8B63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5438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3752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9144000" cy="2852737"/>
          </a:xfrm>
          <a:gradFill>
            <a:gsLst>
              <a:gs pos="0">
                <a:schemeClr val="accent2"/>
              </a:gs>
              <a:gs pos="97004">
                <a:schemeClr val="bg1"/>
              </a:gs>
              <a:gs pos="0">
                <a:schemeClr val="bg2">
                  <a:lumMod val="75000"/>
                </a:schemeClr>
              </a:gs>
            </a:gsLst>
            <a:lin ang="0" scaled="1"/>
          </a:gradFill>
        </p:spPr>
        <p:txBody>
          <a:bodyPr anchor="b"/>
          <a:lstStyle>
            <a:lvl1pPr>
              <a:defRPr sz="6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0A5B81A6-16B4-4B14-8996-4D62A8C57DA0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5411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11/27/2021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38" name="Picture 37" descr="http://www.iisc.ernet.in/fa/images/IIsc_logo.jpg">
            <a:extLst>
              <a:ext uri="{FF2B5EF4-FFF2-40B4-BE49-F238E27FC236}">
                <a16:creationId xmlns:a16="http://schemas.microsoft.com/office/drawing/2014/main" id="{5CBA0826-1504-4328-B071-9CABE8BC455F}"/>
              </a:ext>
            </a:extLst>
          </p:cNvPr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5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043AEE-3723-4FB2-BAD7-A70685DEBF4B}"/>
              </a:ext>
            </a:extLst>
          </p:cNvPr>
          <p:cNvSpPr/>
          <p:nvPr userDrawn="1"/>
        </p:nvSpPr>
        <p:spPr>
          <a:xfrm>
            <a:off x="0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rgbClr val="5ECCF3"/>
              </a:gs>
              <a:gs pos="97004">
                <a:sysClr val="window" lastClr="FFFFFF"/>
              </a:gs>
              <a:gs pos="0">
                <a:srgbClr val="4E67C8"/>
              </a:gs>
            </a:gsLst>
            <a:lin ang="0" scaled="1"/>
            <a:tileRect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prstClr val="white"/>
                </a:solidFill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 (IISc)</a:t>
            </a:r>
          </a:p>
        </p:txBody>
      </p:sp>
      <p:pic>
        <p:nvPicPr>
          <p:cNvPr id="65" name="Picture 64" descr="http://www.iisc.ernet.in/fa/images/IIsc_logo.jpg">
            <a:extLst>
              <a:ext uri="{FF2B5EF4-FFF2-40B4-BE49-F238E27FC236}">
                <a16:creationId xmlns:a16="http://schemas.microsoft.com/office/drawing/2014/main" id="{C40C85B3-169B-4B58-BACA-5D93FE27418A}"/>
              </a:ext>
            </a:extLst>
          </p:cNvPr>
          <p:cNvPicPr/>
          <p:nvPr userDrawn="1"/>
        </p:nvPicPr>
        <p:blipFill>
          <a:blip r:embed="rId2" cstate="print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09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1473E-0144-483B-8D3E-4249B66ECB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118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7498"/>
            <a:ext cx="7886700" cy="699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3791"/>
            <a:ext cx="7886700" cy="4633171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6306846"/>
            <a:ext cx="7886700" cy="528349"/>
          </a:xfrm>
        </p:spPr>
        <p:txBody>
          <a:bodyPr tIns="0" bIns="0"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822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6656"/>
            <a:ext cx="7886700" cy="704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6306846"/>
            <a:ext cx="7886700" cy="528349"/>
          </a:xfrm>
        </p:spPr>
        <p:txBody>
          <a:bodyPr tIns="0" bIns="0"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64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1"/>
            <a:ext cx="8290560" cy="111864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835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4671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2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4C1E-80C3-408E-B2B3-4F8408D5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35B0-3476-420C-B46F-DBFC78640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217B-34DF-4A4F-A058-D976AB1F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FA77-B95C-4237-A109-B9876587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2C05-4C69-45EA-92AA-C94A5C4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E786E2-1AF3-A440-A9BA-7458F10730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007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39B-C623-4262-B716-05D5B25B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FB4A-8247-4C8B-9F5E-59BECBD4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67F38-D198-48B2-9FEF-6F46EC3F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AF6C-69D9-4D9C-A1A7-7D04B82E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6525-7F47-424D-AEBB-BF9DE644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C05CA-E3C2-B04B-9162-B0826BB457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048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1112-E083-49A3-A551-0E11182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4B7EB-7B1D-48C6-A7A3-D789A908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67A9-67A5-44E8-8BEC-9EA410C8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A213-9399-4957-A97C-E242309B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79DA-ACA8-453B-9D85-B579F8C6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AB1139-790A-4449-9DA6-56FE7A5097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808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0A73-6B15-44B9-A2F5-AEDA2655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2AC0-F37D-427B-A2DD-FA91CB2A4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77778-FD3B-44E0-B52F-7530B7AC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A523-B28A-4AE4-8EE5-CA74B8B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B9E56-849C-485F-AEE2-AF225656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BBFE-DD6B-4A4B-947D-183899A2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ECCA6C-00E9-3046-AB2B-6B0DD3E558E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56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80B-F8F0-4ED4-BF5D-664EE6A4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97E8C-D121-4012-A4B1-2B07B86A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E13A5-1445-422A-AAB6-E28B23A2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95CB4-D8E4-44D4-9F50-D6BFDED59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12FE0-7216-41CE-94C7-DB2BF9F87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778FD-49FA-409B-B11E-5C0C0CE4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DB11-8FCA-4872-B99F-D3F6F676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D5560-9FCD-495B-A9C4-CB6927F2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3DD29-FCB3-0D47-B9AD-B7BF747F6E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775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3863-228E-411F-932C-AF591F2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0C627-6DF2-4312-BE76-F5E4730D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2F21-A0C1-4195-8356-A0A85B63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82DC4-E2A8-44D5-A42D-CE6F3D2D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20478-D034-264B-BEE7-1AD643868E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CB299-F575-4609-841B-919EECD5E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73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8DE2-5B1A-4E4F-97E0-00983EF1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1F720-1F74-4C1B-80FA-DFABB332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5DD2-B05E-48F7-9AEA-AD21FDB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C8F94-7CD7-7F4E-8D41-E8C6542FA3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978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8ADF-75AA-455A-80B0-DE270A65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16ED-D148-4E7F-8A57-E8117D1F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E7BD4-3BD6-4A18-B2A0-AEECF027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DF23-6766-4A4B-AD9E-CF27D4B5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34060-1863-46B2-87C3-AA30243F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BB53-A204-4B13-BA4F-3A82338E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E56B6-99D5-524C-B671-F9B6C159F2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98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6DD0-ABB1-424F-A3CC-193BB8E0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B1788-3D67-4443-9A9F-DF7E0634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32FE-DA07-4334-B4E6-8CB70402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600EB-BDF1-4635-AE8A-4BC3653B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68BEE-9BFE-49CC-9D21-970AEF2D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2CCBC-59A4-4380-B561-FB86B17A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EB8D00-2A04-764C-B745-B9496615C8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6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12BE-B56A-4AE8-BF1C-03B35F05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DBBD1-A20C-4506-8796-5F4478ACB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67D9-16B7-4BF6-92EB-444759B5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FF89-138B-4FAD-BD6E-398FCC24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E5EA-E90C-4EAF-B233-B5AB5975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9010DE-A1EB-7F4C-9AE1-D5235AEE36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47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4DB93-1E63-42AF-A6F1-758AEC204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D31DA-41EC-43E6-BE22-1211C71EC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29E81-9939-46A0-B3CA-DDD4F29E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Aug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6ABA-5F9C-4122-966E-5769354C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©RG:E0243:L1-ILP Processors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1607-81E4-432B-8AF2-1CC5F602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770B7C-8037-B848-B4D8-2C3349EAAC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60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4C1E-80C3-408E-B2B3-4F8408D5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35B0-3476-420C-B46F-DBFC78640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217B-34DF-4A4F-A058-D976AB1F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FA77-B95C-4237-A109-B9876587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2C05-4C69-45EA-92AA-C94A5C4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7306C-EBBB-4B70-9007-13F2C70E4299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78933683"/>
      </p:ext>
    </p:extLst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39B-C623-4262-B716-05D5B25B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FB4A-8247-4C8B-9F5E-59BECBD4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67F38-D198-48B2-9FEF-6F46EC3F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AF6C-69D9-4D9C-A1A7-7D04B82E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6525-7F47-424D-AEBB-BF9DE644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778053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1112-E083-49A3-A551-0E11182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4B7EB-7B1D-48C6-A7A3-D789A908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67A9-67A5-44E8-8BEC-9EA410C8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A213-9399-4957-A97C-E242309B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79DA-ACA8-453B-9D85-B579F8C6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57C5E-FA6D-4167-AABC-4FDAAA039AB7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825862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0A73-6B15-44B9-A2F5-AEDA2655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2AC0-F37D-427B-A2DD-FA91CB2A4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77778-FD3B-44E0-B52F-7530B7AC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A523-B28A-4AE4-8EE5-CA74B8B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B9E56-849C-485F-AEE2-AF225656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BBFE-DD6B-4A4B-947D-183899A2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2AABE-6784-404F-8224-388D871D4AFA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845271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80B-F8F0-4ED4-BF5D-664EE6A4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97E8C-D121-4012-A4B1-2B07B86A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E13A5-1445-422A-AAB6-E28B23A2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95CB4-D8E4-44D4-9F50-D6BFDED59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12FE0-7216-41CE-94C7-DB2BF9F87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778FD-49FA-409B-B11E-5C0C0CE4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DB11-8FCA-4872-B99F-D3F6F676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D5560-9FCD-495B-A9C4-CB6927F2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16376-8684-4754-B853-EB6503FB20E9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4649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54CC2-35C9-4B4C-8194-DA03DE032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516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3863-228E-411F-932C-AF591F2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0C627-6DF2-4312-BE76-F5E4730D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2F21-A0C1-4195-8356-A0A85B63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82DC4-E2A8-44D5-A42D-CE6F3D2D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1473E-0144-483B-8D3E-4249B66ECB14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163170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8DE2-5B1A-4E4F-97E0-00983EF1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1F720-1F74-4C1B-80FA-DFABB332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5DD2-B05E-48F7-9AEA-AD21FDB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CB299-F575-4609-841B-919EECD5E322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414362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8ADF-75AA-455A-80B0-DE270A65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16ED-D148-4E7F-8A57-E8117D1F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E7BD4-3BD6-4A18-B2A0-AEECF027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DF23-6766-4A4B-AD9E-CF27D4B5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34060-1863-46B2-87C3-AA30243F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BB53-A204-4B13-BA4F-3A82338E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954CC2-35C9-4B4C-8194-DA03DE032FF7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279193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6DD0-ABB1-424F-A3CC-193BB8E0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B1788-3D67-4443-9A9F-DF7E0634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32FE-DA07-4334-B4E6-8CB70402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600EB-BDF1-4635-AE8A-4BC3653B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68BEE-9BFE-49CC-9D21-970AEF2D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2CCBC-59A4-4380-B561-FB86B17A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9F0E19-C652-44D3-8568-FFF3087E8025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565399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12BE-B56A-4AE8-BF1C-03B35F05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DBBD1-A20C-4506-8796-5F4478ACB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67D9-16B7-4BF6-92EB-444759B5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FF89-138B-4FAD-BD6E-398FCC24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E5EA-E90C-4EAF-B233-B5AB5975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50109-3A8E-4C10-9F42-8AE83A569771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634628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4DB93-1E63-42AF-A6F1-758AEC204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D31DA-41EC-43E6-BE22-1211C71EC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29E81-9939-46A0-B3CA-DDD4F29E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6ABA-5F9C-4122-966E-5769354C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1607-81E4-432B-8AF2-1CC5F602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0BF70-E079-4CE5-8EC0-3387D341CB54}" type="slidenum">
              <a:rPr lang="en-US" smtClean="0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884021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4C1E-80C3-408E-B2B3-4F8408D5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35B0-3476-420C-B46F-DBFC78640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217B-34DF-4A4F-A058-D976AB1F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FA77-B95C-4237-A109-B9876587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2C05-4C69-45EA-92AA-C94A5C4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7306C-EBBB-4B70-9007-13F2C70E42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6297"/>
      </p:ext>
    </p:extLst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39B-C623-4262-B716-05D5B25B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FB4A-8247-4C8B-9F5E-59BECBD4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67F38-D198-48B2-9FEF-6F46EC3F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AF6C-69D9-4D9C-A1A7-7D04B82E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6525-7F47-424D-AEBB-BF9DE644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45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1112-E083-49A3-A551-0E11182C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4B7EB-7B1D-48C6-A7A3-D789A908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67A9-67A5-44E8-8BEC-9EA410C8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8A213-9399-4957-A97C-E242309B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79DA-ACA8-453B-9D85-B579F8C6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57C5E-FA6D-4167-AABC-4FDAAA039A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636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0A73-6B15-44B9-A2F5-AEDA2655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2AC0-F37D-427B-A2DD-FA91CB2A4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77778-FD3B-44E0-B52F-7530B7ACD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4A523-B28A-4AE4-8EE5-CA74B8BF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B9E56-849C-485F-AEE2-AF225656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5BBFE-DD6B-4A4B-947D-183899A2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2AABE-6784-404F-8224-388D871D4A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F0E19-C652-44D3-8568-FFF3087E80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1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80B-F8F0-4ED4-BF5D-664EE6A4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97E8C-D121-4012-A4B1-2B07B86A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E13A5-1445-422A-AAB6-E28B23A2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95CB4-D8E4-44D4-9F50-D6BFDED59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12FE0-7216-41CE-94C7-DB2BF9F87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778FD-49FA-409B-B11E-5C0C0CE4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DB11-8FCA-4872-B99F-D3F6F676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D5560-9FCD-495B-A9C4-CB6927F2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16376-8684-4754-B853-EB6503FB20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438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3863-228E-411F-932C-AF591F2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0C627-6DF2-4312-BE76-F5E4730D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2F21-A0C1-4195-8356-A0A85B63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82DC4-E2A8-44D5-A42D-CE6F3D2D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1473E-0144-483B-8D3E-4249B66ECB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672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8DE2-5B1A-4E4F-97E0-00983EF1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1F720-1F74-4C1B-80FA-DFABB332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5DD2-B05E-48F7-9AEA-AD21FDB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CB299-F575-4609-841B-919EECD5E3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483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8ADF-75AA-455A-80B0-DE270A65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16ED-D148-4E7F-8A57-E8117D1F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E7BD4-3BD6-4A18-B2A0-AEECF027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DF23-6766-4A4B-AD9E-CF27D4B5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34060-1863-46B2-87C3-AA30243F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BB53-A204-4B13-BA4F-3A82338E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954CC2-35C9-4B4C-8194-DA03DE032F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76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6DD0-ABB1-424F-A3CC-193BB8E0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B1788-3D67-4443-9A9F-DF7E0634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32FE-DA07-4334-B4E6-8CB70402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600EB-BDF1-4635-AE8A-4BC3653B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68BEE-9BFE-49CC-9D21-970AEF2D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2CCBC-59A4-4380-B561-FB86B17A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9F0E19-C652-44D3-8568-FFF3087E80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985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12BE-B56A-4AE8-BF1C-03B35F05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DBBD1-A20C-4506-8796-5F4478ACB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67D9-16B7-4BF6-92EB-444759B5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FF89-138B-4FAD-BD6E-398FCC24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E5EA-E90C-4EAF-B233-B5AB5975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50109-3A8E-4C10-9F42-8AE83A5697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63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4DB93-1E63-42AF-A6F1-758AEC204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D31DA-41EC-43E6-BE22-1211C71EC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29E81-9939-46A0-B3CA-DDD4F29E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6ABA-5F9C-4122-966E-5769354C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1607-81E4-432B-8AF2-1CC5F602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0BF70-E079-4CE5-8EC0-3387D341CB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0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16C42-3816-4D64-80F7-9DB7B67BF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142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75E55-99F7-4E27-904F-8D3F67CA95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743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fld id="{C3A7306C-EBBB-4B70-9007-13F2C70E4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129" name="Picture 10" descr="Mano_IISc_Logo1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85725"/>
            <a:ext cx="12192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53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76400" y="6456363"/>
            <a:ext cx="2667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solidFill>
                  <a:srgbClr val="777777"/>
                </a:solidFill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/>
              <a:t>Compiler Design, June 2019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0" y="6488113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rgbClr val="777777"/>
                </a:solidFill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sz="1400" dirty="0"/>
              <a:t> </a:t>
            </a:r>
            <a:r>
              <a:rPr lang="en-US" sz="1400" dirty="0" err="1"/>
              <a:t>RG@SERC,IISc</a:t>
            </a:r>
            <a:endParaRPr lang="en-US" sz="1400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96050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777777"/>
                </a:solidFill>
                <a:latin typeface="+mj-lt"/>
              </a:defRPr>
            </a:lvl1pPr>
          </a:lstStyle>
          <a:p>
            <a:pPr>
              <a:defRPr/>
            </a:pPr>
            <a:fld id="{926D1DF6-F4E5-4520-95BE-15363E3F2E64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 dirty="0">
              <a:latin typeface="Comic Sans MS"/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3" name="Picture 10" descr="Mano_IISc_Logo1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9525"/>
            <a:ext cx="12192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output-onlinepngtools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2700"/>
            <a:ext cx="1943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83740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8386ECE-7B38-4FA0-871D-C7425BF9B05B}" type="datetime1">
              <a:rPr lang="en-US" b="0" smtClean="0">
                <a:solidFill>
                  <a:srgbClr val="4E67C8">
                    <a:lumMod val="75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11/27/2021</a:t>
            </a:fld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FCAA85-8796-4B17-9CA3-4CB18724EF60}" type="slidenum">
              <a:rPr lang="en-US" b="0" smtClean="0">
                <a:solidFill>
                  <a:srgbClr val="4E67C8">
                    <a:lumMod val="75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7" name="Picture 6" descr="http://www.iisc.ernet.in/fa/images/IIsc_logo.jpg">
            <a:extLst>
              <a:ext uri="{FF2B5EF4-FFF2-40B4-BE49-F238E27FC236}">
                <a16:creationId xmlns:a16="http://schemas.microsoft.com/office/drawing/2014/main" id="{94E795CF-CE31-4E36-B448-D776ED037E03}"/>
              </a:ext>
            </a:extLst>
          </p:cNvPr>
          <p:cNvPicPr/>
          <p:nvPr userDrawn="1"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00889-340D-4B89-82E5-65CE54C28FB0}"/>
              </a:ext>
            </a:extLst>
          </p:cNvPr>
          <p:cNvSpPr/>
          <p:nvPr userDrawn="1"/>
        </p:nvSpPr>
        <p:spPr>
          <a:xfrm>
            <a:off x="-1" y="-1573"/>
            <a:ext cx="7959257" cy="430944"/>
          </a:xfrm>
          <a:prstGeom prst="rect">
            <a:avLst/>
          </a:prstGeom>
          <a:gradFill flip="none" rotWithShape="1">
            <a:gsLst>
              <a:gs pos="63000">
                <a:srgbClr val="A1E1F8"/>
              </a:gs>
              <a:gs pos="0">
                <a:schemeClr val="accent2"/>
              </a:gs>
              <a:gs pos="97004">
                <a:schemeClr val="bg1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>
                <a:solidFill>
                  <a:prstClr val="white"/>
                </a:solidFill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 (IISc), Bangalore, India</a:t>
            </a:r>
          </a:p>
        </p:txBody>
      </p:sp>
    </p:spTree>
    <p:extLst>
      <p:ext uri="{BB962C8B-B14F-4D97-AF65-F5344CB8AC3E}">
        <p14:creationId xmlns:p14="http://schemas.microsoft.com/office/powerpoint/2010/main" val="3089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B4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743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endParaRPr lang="en-US">
              <a:latin typeface="Comic Sans MS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5F5F5F"/>
                </a:solidFill>
                <a:latin typeface="+mj-lt"/>
              </a:defRPr>
            </a:lvl1pPr>
          </a:lstStyle>
          <a:p>
            <a:pPr>
              <a:defRPr/>
            </a:pPr>
            <a:fld id="{C3A7306C-EBBB-4B70-9007-13F2C70E4299}" type="slidenum">
              <a:rPr lang="en-US">
                <a:latin typeface="Comic Sans MS"/>
              </a:rPr>
              <a:pPr>
                <a:defRPr/>
              </a:pPr>
              <a:t>‹#›</a:t>
            </a:fld>
            <a:endParaRPr lang="en-US">
              <a:latin typeface="Comic Sans MS"/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1238250"/>
            <a:ext cx="9144000" cy="0"/>
          </a:xfrm>
          <a:prstGeom prst="line">
            <a:avLst/>
          </a:prstGeom>
          <a:noFill/>
          <a:ln w="38100">
            <a:solidFill>
              <a:srgbClr val="FF3B3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9" name="Picture 10" descr="Mano_IISc_Logo1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85725"/>
            <a:ext cx="12192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62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66"/>
          </a:solidFill>
          <a:latin typeface="Comic Sans MS" pitchFamily="66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83740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8386ECE-7B38-4FA0-871D-C7425BF9B05B}" type="datetime1">
              <a:rPr lang="en-US" b="0" smtClean="0">
                <a:solidFill>
                  <a:srgbClr val="4E67C8">
                    <a:lumMod val="75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11/27/2021</a:t>
            </a:fld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>
                    <a:lumMod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FCAA85-8796-4B17-9CA3-4CB18724EF60}" type="slidenum">
              <a:rPr lang="en-US" b="0" smtClean="0">
                <a:solidFill>
                  <a:srgbClr val="4E67C8">
                    <a:lumMod val="75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7" name="Picture 6" descr="http://www.iisc.ernet.in/fa/images/IIsc_logo.jpg">
            <a:extLst>
              <a:ext uri="{FF2B5EF4-FFF2-40B4-BE49-F238E27FC236}">
                <a16:creationId xmlns:a16="http://schemas.microsoft.com/office/drawing/2014/main" id="{94E795CF-CE31-4E36-B448-D776ED037E03}"/>
              </a:ext>
            </a:extLst>
          </p:cNvPr>
          <p:cNvPicPr/>
          <p:nvPr userDrawn="1"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00" y="10176"/>
            <a:ext cx="684000" cy="6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00889-340D-4B89-82E5-65CE54C28FB0}"/>
              </a:ext>
            </a:extLst>
          </p:cNvPr>
          <p:cNvSpPr/>
          <p:nvPr userDrawn="1"/>
        </p:nvSpPr>
        <p:spPr>
          <a:xfrm>
            <a:off x="-1" y="-1573"/>
            <a:ext cx="7959257" cy="430944"/>
          </a:xfrm>
          <a:prstGeom prst="rect">
            <a:avLst/>
          </a:prstGeom>
          <a:gradFill flip="none" rotWithShape="1">
            <a:gsLst>
              <a:gs pos="63000">
                <a:srgbClr val="A1E1F8"/>
              </a:gs>
              <a:gs pos="0">
                <a:schemeClr val="accent2"/>
              </a:gs>
              <a:gs pos="97004">
                <a:schemeClr val="bg1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>
                <a:solidFill>
                  <a:prstClr val="white"/>
                </a:solidFill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 (IISc), Bangalore, India</a:t>
            </a:r>
          </a:p>
        </p:txBody>
      </p:sp>
    </p:spTree>
    <p:extLst>
      <p:ext uri="{BB962C8B-B14F-4D97-AF65-F5344CB8AC3E}">
        <p14:creationId xmlns:p14="http://schemas.microsoft.com/office/powerpoint/2010/main" val="137659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E8814-C5E4-4F9B-A917-C0ADFEB3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A96F2-7EA5-4B35-8060-0AA3A158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ECDB-FBD1-4286-A8D1-00852A5C5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9B8D-958B-46D5-BF61-C964710BD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2220-466A-48C0-8BB3-745797E6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A7306C-EBBB-4B70-9007-13F2C70E42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F1536250-019D-4380-9D6F-A9C7BF4AAE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85800" y="990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FF51F43A-4C60-4333-BE7C-69661C88C45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67000" y="1235075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12C8AA20-84FD-4409-8517-CE62625C75A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62000" y="990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>
              <a:solidFill>
                <a:srgbClr val="000000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7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E8814-C5E4-4F9B-A917-C0ADFEB3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A96F2-7EA5-4B35-8060-0AA3A158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ECDB-FBD1-4286-A8D1-00852A5C5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9B8D-958B-46D5-BF61-C964710BD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2220-466A-48C0-8BB3-745797E6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A7306C-EBBB-4B70-9007-13F2C70E42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5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E8814-C5E4-4F9B-A917-C0ADFEB3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A96F2-7EA5-4B35-8060-0AA3A158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ECDB-FBD1-4286-A8D1-00852A5C5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9B8D-958B-46D5-BF61-C964710BD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2220-466A-48C0-8BB3-745797E6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A7306C-EBBB-4B70-9007-13F2C70E42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5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Relationship Id="rId6" Type="http://schemas.openxmlformats.org/officeDocument/2006/relationships/slide" Target="slide3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8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sz="4000" dirty="0">
                <a:latin typeface="Comic Sans MS" charset="0"/>
              </a:rPr>
              <a:t>L6 – Data Parallelism</a:t>
            </a:r>
          </a:p>
        </p:txBody>
      </p:sp>
      <p:sp>
        <p:nvSpPr>
          <p:cNvPr id="798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fld id="{AEA6954B-188B-224B-8CEA-D0FFE3773BB2}" type="slidenum">
              <a:rPr lang="en-US" sz="1400">
                <a:solidFill>
                  <a:srgbClr val="B2B2B2"/>
                </a:solidFill>
                <a:latin typeface="Times New Roman" charset="0"/>
              </a:rPr>
              <a:pPr eaLnBrk="1" hangingPunct="1"/>
              <a:t>1</a:t>
            </a:fld>
            <a:endParaRPr lang="en-US" sz="1400">
              <a:solidFill>
                <a:srgbClr val="B2B2B2"/>
              </a:solidFill>
              <a:latin typeface="Times New Roman" charset="0"/>
            </a:endParaRPr>
          </a:p>
        </p:txBody>
      </p:sp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685800" y="25146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sz="2400" b="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6" name="Line 5"/>
          <p:cNvSpPr>
            <a:spLocks noChangeShapeType="1"/>
          </p:cNvSpPr>
          <p:nvPr/>
        </p:nvSpPr>
        <p:spPr bwMode="auto">
          <a:xfrm>
            <a:off x="2667000" y="2286000"/>
            <a:ext cx="60198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sz="2400" b="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66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848600" cy="1143000"/>
          </a:xfrm>
        </p:spPr>
        <p:txBody>
          <a:bodyPr/>
          <a:lstStyle/>
          <a:p>
            <a:r>
              <a:rPr lang="en-US" dirty="0"/>
              <a:t>Explicit Arithmetic Operations</a:t>
            </a:r>
            <a:br>
              <a:rPr lang="en-US" dirty="0"/>
            </a:br>
            <a:r>
              <a:rPr lang="en-US" dirty="0"/>
              <a:t>with Vector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4724400"/>
          </a:xfrm>
        </p:spPr>
        <p:txBody>
          <a:bodyPr/>
          <a:lstStyle/>
          <a:p>
            <a:r>
              <a:rPr lang="en-US" dirty="0"/>
              <a:t>Declare variables of vector data types and express computations with normal arithmetic expressions </a:t>
            </a:r>
          </a:p>
          <a:p>
            <a:pPr lvl="1"/>
            <a:r>
              <a:rPr lang="en-US" dirty="0"/>
              <a:t>the arithmetic operations (+, –, *, etc.) are overloaded with the corresponding vector operations 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Compiler generates vector instructions for the arithmetic operations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8B744-0BF6-4464-AB89-BD4DBB44464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219200" y="3200400"/>
            <a:ext cx="7239000" cy="2286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2438">
              <a:tabLst>
                <a:tab pos="538163" algn="l"/>
              </a:tabLst>
            </a:pPr>
            <a:r>
              <a:rPr lang="en-US" sz="2000" b="0" dirty="0"/>
              <a:t>__m128 *</a:t>
            </a:r>
            <a:r>
              <a:rPr lang="en-US" sz="2000" b="0" dirty="0" err="1"/>
              <a:t>x_ptr</a:t>
            </a:r>
            <a:r>
              <a:rPr lang="en-US" sz="2000" b="0" dirty="0"/>
              <a:t>, *</a:t>
            </a:r>
            <a:r>
              <a:rPr lang="en-US" sz="2000" b="0" dirty="0" err="1"/>
              <a:t>y_ptr</a:t>
            </a:r>
            <a:r>
              <a:rPr lang="en-US" sz="2000" b="0" dirty="0"/>
              <a:t>, </a:t>
            </a:r>
            <a:r>
              <a:rPr lang="en-US" sz="2000" b="0" dirty="0" err="1"/>
              <a:t>z_ptr</a:t>
            </a:r>
            <a:r>
              <a:rPr lang="en-US" sz="2000" b="0" dirty="0"/>
              <a:t> ; /* Pointers to vectors */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x_ptr</a:t>
            </a:r>
            <a:r>
              <a:rPr lang="en-US" sz="2000" b="0" dirty="0"/>
              <a:t> = (__m128 *) X;           /* Set pointers to the data */ </a:t>
            </a:r>
            <a:r>
              <a:rPr lang="en-US" sz="2000" b="0" dirty="0" err="1"/>
              <a:t>y_ptr</a:t>
            </a:r>
            <a:r>
              <a:rPr lang="en-US" sz="2000" b="0" dirty="0"/>
              <a:t> = (__m128 *) Y;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z_ptr</a:t>
            </a:r>
            <a:r>
              <a:rPr lang="en-US" sz="2000" b="0" dirty="0"/>
              <a:t> = (__m128 *) Z;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/>
              <a:t>for (</a:t>
            </a:r>
            <a:r>
              <a:rPr lang="en-US" sz="2000" b="0" dirty="0" err="1"/>
              <a:t>i</a:t>
            </a:r>
            <a:r>
              <a:rPr lang="en-US" sz="2000" b="0" dirty="0"/>
              <a:t>=0; </a:t>
            </a:r>
            <a:r>
              <a:rPr lang="en-US" sz="2000" b="0" dirty="0" err="1"/>
              <a:t>i</a:t>
            </a:r>
            <a:r>
              <a:rPr lang="en-US" sz="2000" b="0" dirty="0"/>
              <a:t>&lt;n/4; </a:t>
            </a:r>
            <a:r>
              <a:rPr lang="en-US" sz="2000" b="0" dirty="0" err="1"/>
              <a:t>i</a:t>
            </a:r>
            <a:r>
              <a:rPr lang="en-US" sz="2000" b="0" dirty="0"/>
              <a:t>++) {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/>
              <a:t>      </a:t>
            </a:r>
            <a:r>
              <a:rPr lang="en-US" sz="2000" b="0" dirty="0" err="1"/>
              <a:t>z_ptr</a:t>
            </a:r>
            <a:r>
              <a:rPr lang="en-US" sz="2000" b="0" dirty="0"/>
              <a:t>[</a:t>
            </a:r>
            <a:r>
              <a:rPr lang="en-US" sz="2000" b="0" dirty="0" err="1"/>
              <a:t>i</a:t>
            </a:r>
            <a:r>
              <a:rPr lang="en-US" sz="2000" b="0" dirty="0"/>
              <a:t>] = </a:t>
            </a:r>
            <a:r>
              <a:rPr lang="en-US" sz="2000" b="0" dirty="0" err="1"/>
              <a:t>x_ptr</a:t>
            </a:r>
            <a:r>
              <a:rPr lang="en-US" sz="2000" b="0" dirty="0"/>
              <a:t>[</a:t>
            </a:r>
            <a:r>
              <a:rPr lang="en-US" sz="2000" b="0" dirty="0" err="1"/>
              <a:t>i</a:t>
            </a:r>
            <a:r>
              <a:rPr lang="en-US" sz="2000" b="0" dirty="0"/>
              <a:t>] * </a:t>
            </a:r>
            <a:r>
              <a:rPr lang="en-US" sz="2000" b="0" dirty="0" err="1"/>
              <a:t>y_ptr</a:t>
            </a:r>
            <a:r>
              <a:rPr lang="en-US" sz="2000" b="0" dirty="0"/>
              <a:t>[</a:t>
            </a:r>
            <a:r>
              <a:rPr lang="en-US" sz="2000" b="0" dirty="0" err="1"/>
              <a:t>i</a:t>
            </a:r>
            <a:r>
              <a:rPr lang="en-US" sz="2000" b="0" dirty="0"/>
              <a:t>];     /* Do the computation */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94283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Intrinsic Functions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4724400"/>
          </a:xfrm>
        </p:spPr>
        <p:txBody>
          <a:bodyPr/>
          <a:lstStyle/>
          <a:p>
            <a:r>
              <a:rPr lang="en-US" dirty="0"/>
              <a:t>Declare vector variables of the appropriate type</a:t>
            </a:r>
          </a:p>
          <a:p>
            <a:r>
              <a:rPr lang="en-US" dirty="0"/>
              <a:t>Load data values into the variables</a:t>
            </a:r>
          </a:p>
          <a:p>
            <a:r>
              <a:rPr lang="en-US" dirty="0"/>
              <a:t>Do arithmetic operations on the vector variables by calling intrinsic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8B744-0BF6-4464-AB89-BD4DBB44464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066800" y="3276600"/>
            <a:ext cx="7391400" cy="31242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538163" algn="l"/>
              </a:tabLst>
            </a:pPr>
            <a:r>
              <a:rPr lang="en-US" sz="2000" b="0" dirty="0"/>
              <a:t>float float *X, float *Y, float *Z ;  </a:t>
            </a:r>
          </a:p>
          <a:p>
            <a:pPr>
              <a:tabLst>
                <a:tab pos="538163" algn="l"/>
              </a:tabLst>
            </a:pPr>
            <a:r>
              <a:rPr lang="en-US" sz="2000" b="0" dirty="0"/>
              <a:t>{   __m128 </a:t>
            </a:r>
            <a:r>
              <a:rPr lang="en-US" sz="2000" b="0" dirty="0" err="1"/>
              <a:t>x_vec</a:t>
            </a:r>
            <a:r>
              <a:rPr lang="en-US" sz="2000" b="0" dirty="0"/>
              <a:t>, </a:t>
            </a:r>
            <a:r>
              <a:rPr lang="en-US" sz="2000" b="0" dirty="0" err="1"/>
              <a:t>y_vec</a:t>
            </a:r>
            <a:r>
              <a:rPr lang="en-US" sz="2000" b="0" dirty="0"/>
              <a:t>, </a:t>
            </a:r>
            <a:r>
              <a:rPr lang="en-US" sz="2000" b="0" dirty="0" err="1"/>
              <a:t>z_vec</a:t>
            </a:r>
            <a:r>
              <a:rPr lang="en-US" sz="2000" b="0" dirty="0"/>
              <a:t>, </a:t>
            </a:r>
            <a:r>
              <a:rPr lang="en-US" sz="2000" b="0" dirty="0" err="1"/>
              <a:t>res_vec</a:t>
            </a:r>
            <a:r>
              <a:rPr lang="en-US" sz="2000" b="0" dirty="0"/>
              <a:t>; /* Vector variables */</a:t>
            </a:r>
          </a:p>
          <a:p>
            <a:pPr marL="185738">
              <a:tabLst>
                <a:tab pos="538163" algn="l"/>
              </a:tabLst>
            </a:pPr>
            <a:r>
              <a:rPr lang="en-US" sz="2000" b="0" dirty="0"/>
              <a:t> for (</a:t>
            </a:r>
            <a:r>
              <a:rPr lang="en-US" sz="2000" b="0" dirty="0" err="1"/>
              <a:t>i</a:t>
            </a:r>
            <a:r>
              <a:rPr lang="en-US" sz="2000" b="0" dirty="0"/>
              <a:t>=0; </a:t>
            </a:r>
            <a:r>
              <a:rPr lang="en-US" sz="2000" b="0" dirty="0" err="1"/>
              <a:t>i</a:t>
            </a:r>
            <a:r>
              <a:rPr lang="en-US" sz="2000" b="0" dirty="0"/>
              <a:t>&lt;n; </a:t>
            </a:r>
            <a:r>
              <a:rPr lang="en-US" sz="2000" b="0" dirty="0" err="1"/>
              <a:t>i</a:t>
            </a:r>
            <a:r>
              <a:rPr lang="en-US" sz="2000" b="0" dirty="0"/>
              <a:t>+=4) {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/>
              <a:t>/* Vector of 4 alpha values */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x_vec</a:t>
            </a:r>
            <a:r>
              <a:rPr lang="en-US" sz="2000" b="0" dirty="0"/>
              <a:t> = _</a:t>
            </a:r>
            <a:r>
              <a:rPr lang="en-US" sz="2000" b="0" dirty="0" err="1"/>
              <a:t>mm_load_ps</a:t>
            </a:r>
            <a:r>
              <a:rPr lang="en-US" sz="2000" b="0" dirty="0"/>
              <a:t>(&amp;X[</a:t>
            </a:r>
            <a:r>
              <a:rPr lang="en-US" sz="2000" b="0" dirty="0" err="1"/>
              <a:t>i</a:t>
            </a:r>
            <a:r>
              <a:rPr lang="en-US" sz="2000" b="0" dirty="0"/>
              <a:t>]);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y_vec</a:t>
            </a:r>
            <a:r>
              <a:rPr lang="en-US" sz="2000" b="0" dirty="0"/>
              <a:t> = _</a:t>
            </a:r>
            <a:r>
              <a:rPr lang="en-US" sz="2000" b="0" dirty="0" err="1"/>
              <a:t>mm_load_ps</a:t>
            </a:r>
            <a:r>
              <a:rPr lang="en-US" sz="2000" b="0" dirty="0"/>
              <a:t>(&amp;Y[</a:t>
            </a:r>
            <a:r>
              <a:rPr lang="en-US" sz="2000" b="0" dirty="0" err="1"/>
              <a:t>i</a:t>
            </a:r>
            <a:r>
              <a:rPr lang="en-US" sz="2000" b="0" dirty="0"/>
              <a:t>]); 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res_vec</a:t>
            </a:r>
            <a:r>
              <a:rPr lang="en-US" sz="2000" b="0" dirty="0"/>
              <a:t> = _</a:t>
            </a:r>
            <a:r>
              <a:rPr lang="en-US" sz="2000" b="0" dirty="0" err="1"/>
              <a:t>mm_mul_ps</a:t>
            </a:r>
            <a:r>
              <a:rPr lang="en-US" sz="2000" b="0" dirty="0"/>
              <a:t> (</a:t>
            </a:r>
            <a:r>
              <a:rPr lang="en-US" sz="2000" b="0" dirty="0" err="1"/>
              <a:t>x_vec</a:t>
            </a:r>
            <a:r>
              <a:rPr lang="en-US" sz="2000" b="0" dirty="0"/>
              <a:t>, </a:t>
            </a:r>
            <a:r>
              <a:rPr lang="en-US" sz="2000" b="0" dirty="0" err="1"/>
              <a:t>y_vec</a:t>
            </a:r>
            <a:r>
              <a:rPr lang="en-US" sz="2000" b="0" dirty="0"/>
              <a:t>) ; /* Compute */ _</a:t>
            </a:r>
            <a:r>
              <a:rPr lang="en-US" sz="2000" b="0" dirty="0" err="1"/>
              <a:t>mm_store_ps</a:t>
            </a:r>
            <a:r>
              <a:rPr lang="en-US" sz="2000" b="0" dirty="0"/>
              <a:t> (&amp;Z[</a:t>
            </a:r>
            <a:r>
              <a:rPr lang="en-US" sz="2000" b="0" dirty="0" err="1"/>
              <a:t>i</a:t>
            </a:r>
            <a:r>
              <a:rPr lang="en-US" sz="2000" b="0" dirty="0"/>
              <a:t>], </a:t>
            </a:r>
            <a:r>
              <a:rPr lang="en-US" sz="2000" b="0" dirty="0" err="1"/>
              <a:t>res_vec</a:t>
            </a:r>
            <a:r>
              <a:rPr lang="en-US" sz="2000" b="0" dirty="0"/>
              <a:t>);              /* Store the result */ </a:t>
            </a:r>
          </a:p>
          <a:p>
            <a:pPr>
              <a:tabLst>
                <a:tab pos="538163" algn="l"/>
              </a:tabLst>
            </a:pPr>
            <a:r>
              <a:rPr lang="en-US" sz="2000" b="0" dirty="0"/>
              <a:t>    }</a:t>
            </a:r>
          </a:p>
          <a:p>
            <a:pPr>
              <a:tabLst>
                <a:tab pos="538163" algn="l"/>
              </a:tabLst>
            </a:pPr>
            <a:r>
              <a:rPr lang="en-US" sz="2000" b="0" dirty="0"/>
              <a:t> }</a:t>
            </a:r>
          </a:p>
          <a:p>
            <a:pPr>
              <a:tabLst>
                <a:tab pos="538163" algn="l"/>
              </a:tabLst>
            </a:pPr>
            <a:r>
              <a:rPr lang="en-US" sz="20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8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/>
              <a:t>Intel </a:t>
            </a:r>
            <a:r>
              <a:rPr lang="it-IT" altLang="en-US" dirty="0" err="1"/>
              <a:t>Xeon</a:t>
            </a:r>
            <a:r>
              <a:rPr lang="it-IT" altLang="en-US" dirty="0"/>
              <a:t> </a:t>
            </a:r>
            <a:r>
              <a:rPr lang="it-IT" altLang="en-US" dirty="0" err="1"/>
              <a:t>Phi</a:t>
            </a:r>
            <a:r>
              <a:rPr lang="it-IT" altLang="en-US" dirty="0"/>
              <a:t> (</a:t>
            </a:r>
            <a:r>
              <a:rPr lang="it-IT" altLang="en-US" dirty="0" err="1"/>
              <a:t>Many</a:t>
            </a:r>
            <a:r>
              <a:rPr lang="it-IT" altLang="en-US" dirty="0"/>
              <a:t> </a:t>
            </a:r>
            <a:r>
              <a:rPr lang="it-IT" altLang="en-US" dirty="0" err="1"/>
              <a:t>Integrated</a:t>
            </a:r>
            <a:r>
              <a:rPr lang="it-IT" altLang="en-US" dirty="0"/>
              <a:t> </a:t>
            </a:r>
            <a:r>
              <a:rPr lang="it-IT" altLang="en-US" dirty="0" err="1"/>
              <a:t>Cores</a:t>
            </a:r>
            <a:r>
              <a:rPr lang="it-IT" altLang="en-US" dirty="0"/>
              <a:t>)</a:t>
            </a:r>
          </a:p>
        </p:txBody>
      </p:sp>
      <p:sp>
        <p:nvSpPr>
          <p:cNvPr id="6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7696200" y="6477000"/>
            <a:ext cx="914400" cy="2317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fld id="{5F402394-C35B-4090-81F9-E77F9FF440A2}" type="slidenum">
              <a:rPr lang="fi-FI" altLang="en-US" b="0" smtClean="0">
                <a:solidFill>
                  <a:srgbClr val="5F5F5F"/>
                </a:solidFill>
              </a:rPr>
              <a:pPr algn="ctr" eaLnBrk="1" hangingPunct="1"/>
              <a:t>12</a:t>
            </a:fld>
            <a:endParaRPr lang="fi-FI" altLang="en-US" b="0">
              <a:solidFill>
                <a:srgbClr val="5F5F5F"/>
              </a:solidFill>
            </a:endParaRPr>
          </a:p>
        </p:txBody>
      </p:sp>
      <p:pic>
        <p:nvPicPr>
          <p:cNvPr id="31748" name="Picture 2" descr="Intel Xeon Phi ring Intel details Knights Corner architecture at long l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093801"/>
            <a:ext cx="4222750" cy="400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ntel Xeon Phi core Intel details Knights Corner architecture at long l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72" y="1600200"/>
            <a:ext cx="4557328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stCxn id="31748" idx="0"/>
          </p:cNvCxnSpPr>
          <p:nvPr/>
        </p:nvCxnSpPr>
        <p:spPr bwMode="auto">
          <a:xfrm flipV="1">
            <a:off x="2155825" y="1676400"/>
            <a:ext cx="2492375" cy="4174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057400" y="2971801"/>
            <a:ext cx="2514600" cy="1828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ttangolo 4"/>
          <p:cNvSpPr>
            <a:spLocks noChangeArrowheads="1"/>
          </p:cNvSpPr>
          <p:nvPr/>
        </p:nvSpPr>
        <p:spPr bwMode="auto">
          <a:xfrm>
            <a:off x="4724400" y="5181600"/>
            <a:ext cx="4191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7663" indent="-347663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 eaLnBrk="1" hangingPunct="1">
              <a:buFont typeface="Arial"/>
              <a:buChar char="•"/>
            </a:pPr>
            <a:r>
              <a:rPr lang="en-US" altLang="en-US" sz="2400" b="0" dirty="0"/>
              <a:t>16-wide SIMD engine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Gather / Scatter Unit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Vector Mask </a:t>
            </a:r>
          </a:p>
        </p:txBody>
      </p:sp>
    </p:spTree>
    <p:extLst>
      <p:ext uri="{BB962C8B-B14F-4D97-AF65-F5344CB8AC3E}">
        <p14:creationId xmlns:p14="http://schemas.microsoft.com/office/powerpoint/2010/main" val="1680692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olo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638800" cy="777875"/>
          </a:xfrm>
        </p:spPr>
        <p:txBody>
          <a:bodyPr/>
          <a:lstStyle/>
          <a:p>
            <a:r>
              <a:rPr lang="it-IT" altLang="en-US"/>
              <a:t>The Processor Core </a:t>
            </a:r>
          </a:p>
        </p:txBody>
      </p:sp>
      <p:sp>
        <p:nvSpPr>
          <p:cNvPr id="33795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7696200" y="6473825"/>
            <a:ext cx="914400" cy="2317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fld id="{5F402394-C35B-4090-81F9-E77F9FF440A2}" type="slidenum">
              <a:rPr lang="fi-FI" altLang="en-US" b="0" smtClean="0">
                <a:solidFill>
                  <a:srgbClr val="5F5F5F"/>
                </a:solidFill>
              </a:rPr>
              <a:pPr algn="ctr" eaLnBrk="1" hangingPunct="1"/>
              <a:t>13</a:t>
            </a:fld>
            <a:endParaRPr lang="fi-FI" altLang="en-US" b="0">
              <a:solidFill>
                <a:srgbClr val="5F5F5F"/>
              </a:solidFill>
            </a:endParaRPr>
          </a:p>
        </p:txBody>
      </p:sp>
      <p:pic>
        <p:nvPicPr>
          <p:cNvPr id="33796" name="Picture 2" descr="Intel Xeon Phi core Intel details Knights Corner architecture at long l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5078413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ttangolo 4"/>
          <p:cNvSpPr>
            <a:spLocks noChangeArrowheads="1"/>
          </p:cNvSpPr>
          <p:nvPr/>
        </p:nvSpPr>
        <p:spPr bwMode="auto">
          <a:xfrm>
            <a:off x="5257800" y="1789113"/>
            <a:ext cx="38862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Vector processing unit (VPU) associated with each core.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 b="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Sixteen-element wide SIMD engine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 b="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Gather / Scatter Unit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 b="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2400" b="0" dirty="0"/>
              <a:t>Vector Mask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 b="0" dirty="0"/>
          </a:p>
        </p:txBody>
      </p:sp>
      <p:sp>
        <p:nvSpPr>
          <p:cNvPr id="6" name="Segnaposto numero diapositiva 2"/>
          <p:cNvSpPr txBox="1">
            <a:spLocks/>
          </p:cNvSpPr>
          <p:nvPr/>
        </p:nvSpPr>
        <p:spPr bwMode="auto">
          <a:xfrm>
            <a:off x="7696200" y="6477000"/>
            <a:ext cx="9144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/>
            <a:fld id="{5F402394-C35B-4090-81F9-E77F9FF440A2}" type="slidenum">
              <a:rPr lang="fi-FI" altLang="en-US" b="0" smtClean="0">
                <a:solidFill>
                  <a:srgbClr val="5F5F5F"/>
                </a:solidFill>
              </a:rPr>
              <a:pPr algn="ctr" eaLnBrk="1" hangingPunct="1"/>
              <a:t>13</a:t>
            </a:fld>
            <a:endParaRPr lang="fi-FI" altLang="en-US" b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91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731376"/>
            <a:ext cx="8321040" cy="646846"/>
          </a:xfrm>
        </p:spPr>
        <p:txBody>
          <a:bodyPr>
            <a:normAutofit fontScale="90000"/>
          </a:bodyPr>
          <a:lstStyle/>
          <a:p>
            <a:r>
              <a:rPr lang="en-US"/>
              <a:t>Generalization: Applicable to </a:t>
            </a:r>
            <a:r>
              <a:rPr lang="en-US">
                <a:solidFill>
                  <a:srgbClr val="FF0000"/>
                </a:solidFill>
              </a:rPr>
              <a:t>any data parallel </a:t>
            </a:r>
            <a:r>
              <a:rPr lang="en-US"/>
              <a:t>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854" y="2366231"/>
            <a:ext cx="7543801" cy="514350"/>
          </a:xfrm>
        </p:spPr>
        <p:txBody>
          <a:bodyPr>
            <a:normAutofit fontScale="77500" lnSpcReduction="20000"/>
          </a:bodyPr>
          <a:lstStyle/>
          <a:p>
            <a:r>
              <a:rPr lang="en-US" b="1" i="1">
                <a:solidFill>
                  <a:srgbClr val="00B050"/>
                </a:solidFill>
              </a:rPr>
              <a:t>Identical, </a:t>
            </a:r>
            <a:r>
              <a:rPr lang="en-US" b="1" i="1">
                <a:solidFill>
                  <a:srgbClr val="E91717"/>
                </a:solidFill>
              </a:rPr>
              <a:t>Independent</a:t>
            </a:r>
            <a:r>
              <a:rPr lang="en-US" i="1"/>
              <a:t> </a:t>
            </a:r>
            <a:r>
              <a:rPr lang="en-US"/>
              <a:t>computation </a:t>
            </a:r>
            <a:r>
              <a:rPr lang="en-US" b="1" i="1">
                <a:solidFill>
                  <a:srgbClr val="7030A0"/>
                </a:solidFill>
              </a:rPr>
              <a:t>on multiple data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1480" y="5334720"/>
            <a:ext cx="2346960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23035" y="4813228"/>
            <a:ext cx="476250" cy="4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/>
                </a:solidFill>
                <a:latin typeface="Calibri"/>
              </a:rPr>
              <a:t>3,7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45655" y="4813228"/>
            <a:ext cx="476250" cy="464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23035" y="4179817"/>
            <a:ext cx="476250" cy="4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/>
                </a:solidFill>
                <a:latin typeface="Calibri"/>
              </a:rPr>
              <a:t>2,7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45655" y="4179817"/>
            <a:ext cx="476250" cy="464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23035" y="3557713"/>
            <a:ext cx="476250" cy="4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/>
                </a:solidFill>
                <a:latin typeface="Calibri"/>
              </a:rPr>
              <a:t>1,7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45655" y="3557713"/>
            <a:ext cx="476250" cy="464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6</a:t>
            </a:r>
          </a:p>
        </p:txBody>
      </p:sp>
      <p:cxnSp>
        <p:nvCxnSpPr>
          <p:cNvPr id="40" name="Straight Arrow Connector 39"/>
          <p:cNvCxnSpPr>
            <a:endCxn id="24" idx="1"/>
          </p:cNvCxnSpPr>
          <p:nvPr/>
        </p:nvCxnSpPr>
        <p:spPr>
          <a:xfrm flipV="1">
            <a:off x="2135505" y="3175823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23035" y="2943652"/>
            <a:ext cx="476250" cy="46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white"/>
                </a:solidFill>
                <a:latin typeface="Calibri"/>
              </a:rPr>
              <a:t>0,7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45655" y="2943652"/>
            <a:ext cx="476250" cy="464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Calibri"/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10399" y="2991157"/>
                <a:ext cx="241271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399" y="2991157"/>
                <a:ext cx="2412712" cy="369332"/>
              </a:xfrm>
              <a:prstGeom prst="rect">
                <a:avLst/>
              </a:prstGeom>
              <a:blipFill>
                <a:blip r:embed="rId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5723111" y="3155284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7" idx="1"/>
          </p:cNvCxnSpPr>
          <p:nvPr/>
        </p:nvCxnSpPr>
        <p:spPr>
          <a:xfrm flipV="1">
            <a:off x="2135505" y="3780479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310399" y="3595813"/>
                <a:ext cx="241271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399" y="3595813"/>
                <a:ext cx="2412712" cy="369332"/>
              </a:xfrm>
              <a:prstGeom prst="rect">
                <a:avLst/>
              </a:prstGeom>
              <a:blipFill>
                <a:blip r:embed="rId3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5723111" y="3759940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50" idx="1"/>
          </p:cNvCxnSpPr>
          <p:nvPr/>
        </p:nvCxnSpPr>
        <p:spPr>
          <a:xfrm flipV="1">
            <a:off x="2135505" y="4420973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310399" y="4236307"/>
                <a:ext cx="241271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399" y="4236307"/>
                <a:ext cx="2412712" cy="36933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5723111" y="4400434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3" idx="1"/>
          </p:cNvCxnSpPr>
          <p:nvPr/>
        </p:nvCxnSpPr>
        <p:spPr>
          <a:xfrm flipV="1">
            <a:off x="2135505" y="5052906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310399" y="4868240"/>
                <a:ext cx="241271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399" y="4868240"/>
                <a:ext cx="2412712" cy="369332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 flipV="1">
            <a:off x="5723111" y="5032367"/>
            <a:ext cx="117489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14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4" name="Action Button: Go to End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953E993-73D8-410B-8471-FB867FECEE97}"/>
              </a:ext>
            </a:extLst>
          </p:cNvPr>
          <p:cNvSpPr/>
          <p:nvPr/>
        </p:nvSpPr>
        <p:spPr>
          <a:xfrm>
            <a:off x="7261412" y="5782235"/>
            <a:ext cx="833717" cy="574116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Horizontal Scroll 26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176185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485957"/>
            <a:ext cx="7654290" cy="646846"/>
          </a:xfrm>
        </p:spPr>
        <p:txBody>
          <a:bodyPr>
            <a:normAutofit fontScale="90000"/>
          </a:bodyPr>
          <a:lstStyle/>
          <a:p>
            <a:r>
              <a:rPr lang="en-US"/>
              <a:t>A SIMT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04899"/>
            <a:ext cx="7543801" cy="136689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b="1" u="sng"/>
              <a:t>S</a:t>
            </a:r>
            <a:r>
              <a:rPr lang="en-US"/>
              <a:t>ingle </a:t>
            </a:r>
            <a:r>
              <a:rPr lang="en-US" b="1" u="sng"/>
              <a:t>I</a:t>
            </a:r>
            <a:r>
              <a:rPr lang="en-US"/>
              <a:t>nstruction </a:t>
            </a:r>
            <a:r>
              <a:rPr lang="en-US" b="1" u="sng"/>
              <a:t>M</a:t>
            </a:r>
            <a:r>
              <a:rPr lang="en-US"/>
              <a:t>ultiple </a:t>
            </a:r>
            <a:r>
              <a:rPr lang="en-US" b="1" u="sng"/>
              <a:t>T</a:t>
            </a:r>
            <a:r>
              <a:rPr lang="en-US"/>
              <a:t>hread</a:t>
            </a:r>
          </a:p>
          <a:p>
            <a:pPr algn="ctr"/>
            <a:r>
              <a:rPr lang="en-US"/>
              <a:t>Split </a:t>
            </a:r>
            <a:r>
              <a:rPr lang="en-US" b="1">
                <a:solidFill>
                  <a:srgbClr val="00B050"/>
                </a:solidFill>
              </a:rPr>
              <a:t>identical,</a:t>
            </a:r>
            <a:r>
              <a:rPr lang="en-US"/>
              <a:t> </a:t>
            </a:r>
            <a:r>
              <a:rPr lang="en-US" b="1">
                <a:solidFill>
                  <a:srgbClr val="E91717"/>
                </a:solidFill>
              </a:rPr>
              <a:t>independent</a:t>
            </a:r>
            <a:r>
              <a:rPr lang="en-US"/>
              <a:t> work over </a:t>
            </a:r>
            <a:r>
              <a:rPr lang="en-US" b="1">
                <a:solidFill>
                  <a:srgbClr val="7030A0"/>
                </a:solidFill>
              </a:rPr>
              <a:t>multiple</a:t>
            </a:r>
            <a:r>
              <a:rPr lang="en-US"/>
              <a:t> </a:t>
            </a:r>
            <a:r>
              <a:rPr lang="en-US" b="1" i="1" u="sng"/>
              <a:t>lockstep</a:t>
            </a:r>
            <a:r>
              <a:rPr lang="en-US"/>
              <a:t> threads</a:t>
            </a:r>
          </a:p>
          <a:p>
            <a:pPr algn="ctr"/>
            <a:r>
              <a:rPr lang="en-US"/>
              <a:t>Multiple Threads + Scalar Ops </a:t>
            </a:r>
            <a:r>
              <a:rPr lang="en-US">
                <a:sym typeface="Wingdings" panose="05000000000000000000" pitchFamily="2" charset="2"/>
              </a:rPr>
              <a:t> One PC, Multiple register files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8317923" y="3312080"/>
            <a:ext cx="476250" cy="1847549"/>
            <a:chOff x="452683" y="2028532"/>
            <a:chExt cx="476250" cy="1847549"/>
          </a:xfrm>
        </p:grpSpPr>
        <p:sp>
          <p:nvSpPr>
            <p:cNvPr id="63" name="Rectangle 62"/>
            <p:cNvSpPr/>
            <p:nvPr/>
          </p:nvSpPr>
          <p:spPr>
            <a:xfrm>
              <a:off x="452683" y="2028532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7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2683" y="2492874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6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2683" y="2947397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5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2683" y="3411739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4</a:t>
              </a: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2085975" y="2489595"/>
            <a:ext cx="5153025" cy="36318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46" idx="3"/>
            <a:endCxn id="61" idx="1"/>
          </p:cNvCxnSpPr>
          <p:nvPr/>
        </p:nvCxnSpPr>
        <p:spPr>
          <a:xfrm>
            <a:off x="3262990" y="2441971"/>
            <a:ext cx="650586" cy="624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68" idx="3"/>
            <a:endCxn id="63" idx="1"/>
          </p:cNvCxnSpPr>
          <p:nvPr/>
        </p:nvCxnSpPr>
        <p:spPr>
          <a:xfrm>
            <a:off x="6958000" y="3066375"/>
            <a:ext cx="1359923" cy="477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21092" y="4119382"/>
            <a:ext cx="6949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Fetch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16090" y="4119382"/>
            <a:ext cx="8976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Decode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13576" y="2881709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28635" y="2881709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17560" y="2881709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5304" y="3651091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15303" y="4477623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11847" y="5266055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32091" y="3646557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32091" y="4473089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835547" y="5256987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821016" y="3642023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17560" y="4468555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21016" y="5247919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8" name="Straight Arrow Connector 77"/>
          <p:cNvCxnSpPr>
            <a:stCxn id="47" idx="3"/>
            <a:endCxn id="69" idx="1"/>
          </p:cNvCxnSpPr>
          <p:nvPr/>
        </p:nvCxnSpPr>
        <p:spPr>
          <a:xfrm>
            <a:off x="3262990" y="2906313"/>
            <a:ext cx="652314" cy="92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8" idx="3"/>
            <a:endCxn id="70" idx="1"/>
          </p:cNvCxnSpPr>
          <p:nvPr/>
        </p:nvCxnSpPr>
        <p:spPr>
          <a:xfrm>
            <a:off x="3262990" y="3360836"/>
            <a:ext cx="652313" cy="1301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9" idx="3"/>
            <a:endCxn id="71" idx="1"/>
          </p:cNvCxnSpPr>
          <p:nvPr/>
        </p:nvCxnSpPr>
        <p:spPr>
          <a:xfrm>
            <a:off x="3262990" y="3825178"/>
            <a:ext cx="648857" cy="1625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5" idx="3"/>
            <a:endCxn id="64" idx="1"/>
          </p:cNvCxnSpPr>
          <p:nvPr/>
        </p:nvCxnSpPr>
        <p:spPr>
          <a:xfrm>
            <a:off x="6961456" y="3826689"/>
            <a:ext cx="1356467" cy="181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6" idx="3"/>
            <a:endCxn id="65" idx="1"/>
          </p:cNvCxnSpPr>
          <p:nvPr/>
        </p:nvCxnSpPr>
        <p:spPr>
          <a:xfrm flipV="1">
            <a:off x="6958000" y="4463116"/>
            <a:ext cx="1359923" cy="1901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3"/>
            <a:endCxn id="66" idx="1"/>
          </p:cNvCxnSpPr>
          <p:nvPr/>
        </p:nvCxnSpPr>
        <p:spPr>
          <a:xfrm flipV="1">
            <a:off x="6961456" y="4927458"/>
            <a:ext cx="1356467" cy="505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04777" y="3845556"/>
                <a:ext cx="1695339" cy="9169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/>
                  </a:rPr>
                  <a:t>Program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7" y="3845556"/>
                <a:ext cx="1695339" cy="9169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/>
          <p:cNvCxnSpPr>
            <a:stCxn id="112" idx="3"/>
            <a:endCxn id="59" idx="1"/>
          </p:cNvCxnSpPr>
          <p:nvPr/>
        </p:nvCxnSpPr>
        <p:spPr>
          <a:xfrm>
            <a:off x="1800116" y="4304047"/>
            <a:ext cx="5209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86740" y="2209800"/>
            <a:ext cx="476250" cy="1847549"/>
            <a:chOff x="452683" y="2028532"/>
            <a:chExt cx="476250" cy="1847549"/>
          </a:xfrm>
        </p:grpSpPr>
        <p:sp>
          <p:nvSpPr>
            <p:cNvPr id="46" name="Rectangle 45"/>
            <p:cNvSpPr/>
            <p:nvPr/>
          </p:nvSpPr>
          <p:spPr>
            <a:xfrm>
              <a:off x="452683" y="2028532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0,7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2683" y="2492874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1,7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2683" y="2947397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2,7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2683" y="3411739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3,7</a:t>
              </a:r>
            </a:p>
          </p:txBody>
        </p:sp>
      </p:grp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67866"/>
              </p:ext>
            </p:extLst>
          </p:nvPr>
        </p:nvGraphicFramePr>
        <p:xfrm>
          <a:off x="4931463" y="4897543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4786"/>
              </p:ext>
            </p:extLst>
          </p:nvPr>
        </p:nvGraphicFramePr>
        <p:xfrm>
          <a:off x="4931463" y="4079596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40592"/>
              </p:ext>
            </p:extLst>
          </p:nvPr>
        </p:nvGraphicFramePr>
        <p:xfrm>
          <a:off x="4919941" y="3278986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86986"/>
              </p:ext>
            </p:extLst>
          </p:nvPr>
        </p:nvGraphicFramePr>
        <p:xfrm>
          <a:off x="4931463" y="5669745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3" name="Straight Arrow Connector 52"/>
          <p:cNvCxnSpPr>
            <a:stCxn id="51" idx="1"/>
            <a:endCxn id="67" idx="1"/>
          </p:cNvCxnSpPr>
          <p:nvPr/>
        </p:nvCxnSpPr>
        <p:spPr>
          <a:xfrm flipH="1" flipV="1">
            <a:off x="4828635" y="3066375"/>
            <a:ext cx="91306" cy="35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8" idx="1"/>
            <a:endCxn id="51" idx="3"/>
          </p:cNvCxnSpPr>
          <p:nvPr/>
        </p:nvCxnSpPr>
        <p:spPr>
          <a:xfrm flipH="1">
            <a:off x="5717032" y="3066375"/>
            <a:ext cx="100528" cy="35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5" idx="1"/>
            <a:endCxn id="72" idx="1"/>
          </p:cNvCxnSpPr>
          <p:nvPr/>
        </p:nvCxnSpPr>
        <p:spPr>
          <a:xfrm flipH="1" flipV="1">
            <a:off x="4832091" y="3831223"/>
            <a:ext cx="99372" cy="38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5" idx="1"/>
            <a:endCxn id="45" idx="3"/>
          </p:cNvCxnSpPr>
          <p:nvPr/>
        </p:nvCxnSpPr>
        <p:spPr>
          <a:xfrm flipH="1">
            <a:off x="5728554" y="3826689"/>
            <a:ext cx="92462" cy="3941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6" idx="1"/>
            <a:endCxn id="43" idx="3"/>
          </p:cNvCxnSpPr>
          <p:nvPr/>
        </p:nvCxnSpPr>
        <p:spPr>
          <a:xfrm flipH="1">
            <a:off x="5728554" y="4653221"/>
            <a:ext cx="89006" cy="3855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1"/>
            <a:endCxn id="73" idx="1"/>
          </p:cNvCxnSpPr>
          <p:nvPr/>
        </p:nvCxnSpPr>
        <p:spPr>
          <a:xfrm flipH="1" flipV="1">
            <a:off x="4832091" y="4657755"/>
            <a:ext cx="99372" cy="381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2" idx="1"/>
            <a:endCxn id="74" idx="1"/>
          </p:cNvCxnSpPr>
          <p:nvPr/>
        </p:nvCxnSpPr>
        <p:spPr>
          <a:xfrm flipH="1" flipV="1">
            <a:off x="4835547" y="5441653"/>
            <a:ext cx="95916" cy="369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7" idx="1"/>
            <a:endCxn id="52" idx="3"/>
          </p:cNvCxnSpPr>
          <p:nvPr/>
        </p:nvCxnSpPr>
        <p:spPr>
          <a:xfrm flipH="1">
            <a:off x="5728554" y="5432585"/>
            <a:ext cx="92462" cy="378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orizontal Scroll 4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3189406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485957"/>
            <a:ext cx="7654290" cy="646846"/>
          </a:xfrm>
        </p:spPr>
        <p:txBody>
          <a:bodyPr>
            <a:normAutofit fontScale="90000"/>
          </a:bodyPr>
          <a:lstStyle/>
          <a:p>
            <a:r>
              <a:rPr lang="en-US"/>
              <a:t>A SIMT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04899"/>
            <a:ext cx="7543801" cy="136689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b="1" u="sng"/>
              <a:t>S</a:t>
            </a:r>
            <a:r>
              <a:rPr lang="en-US"/>
              <a:t>ingle </a:t>
            </a:r>
            <a:r>
              <a:rPr lang="en-US" b="1" u="sng"/>
              <a:t>I</a:t>
            </a:r>
            <a:r>
              <a:rPr lang="en-US"/>
              <a:t>nstruction </a:t>
            </a:r>
            <a:r>
              <a:rPr lang="en-US" b="1" u="sng"/>
              <a:t>M</a:t>
            </a:r>
            <a:r>
              <a:rPr lang="en-US"/>
              <a:t>ultiple </a:t>
            </a:r>
            <a:r>
              <a:rPr lang="en-US" b="1" u="sng"/>
              <a:t>T</a:t>
            </a:r>
            <a:r>
              <a:rPr lang="en-US"/>
              <a:t>hread</a:t>
            </a:r>
          </a:p>
          <a:p>
            <a:pPr algn="ctr"/>
            <a:r>
              <a:rPr lang="en-US"/>
              <a:t>Split </a:t>
            </a:r>
            <a:r>
              <a:rPr lang="en-US" b="1">
                <a:solidFill>
                  <a:srgbClr val="00B050"/>
                </a:solidFill>
              </a:rPr>
              <a:t>identical,</a:t>
            </a:r>
            <a:r>
              <a:rPr lang="en-US"/>
              <a:t> </a:t>
            </a:r>
            <a:r>
              <a:rPr lang="en-US" b="1">
                <a:solidFill>
                  <a:srgbClr val="E91717"/>
                </a:solidFill>
              </a:rPr>
              <a:t>independent</a:t>
            </a:r>
            <a:r>
              <a:rPr lang="en-US"/>
              <a:t> work over </a:t>
            </a:r>
            <a:r>
              <a:rPr lang="en-US" b="1">
                <a:solidFill>
                  <a:srgbClr val="7030A0"/>
                </a:solidFill>
              </a:rPr>
              <a:t>multiple</a:t>
            </a:r>
            <a:r>
              <a:rPr lang="en-US"/>
              <a:t> </a:t>
            </a:r>
            <a:r>
              <a:rPr lang="en-US" b="1" i="1" u="sng"/>
              <a:t>lockstep</a:t>
            </a:r>
            <a:r>
              <a:rPr lang="en-US"/>
              <a:t> threads</a:t>
            </a:r>
          </a:p>
          <a:p>
            <a:pPr algn="ctr"/>
            <a:r>
              <a:rPr lang="en-US"/>
              <a:t>Multiple Threads + Scalar Ops </a:t>
            </a:r>
            <a:r>
              <a:rPr lang="en-US">
                <a:sym typeface="Wingdings" panose="05000000000000000000" pitchFamily="2" charset="2"/>
              </a:rPr>
              <a:t> One PC, Multiple register files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8317923" y="3312080"/>
            <a:ext cx="476250" cy="1847549"/>
            <a:chOff x="452683" y="2028532"/>
            <a:chExt cx="476250" cy="1847549"/>
          </a:xfrm>
        </p:grpSpPr>
        <p:sp>
          <p:nvSpPr>
            <p:cNvPr id="63" name="Rectangle 62"/>
            <p:cNvSpPr/>
            <p:nvPr/>
          </p:nvSpPr>
          <p:spPr>
            <a:xfrm>
              <a:off x="452683" y="2028532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7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2683" y="2492874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6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2683" y="2947397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5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2683" y="3411739"/>
              <a:ext cx="476250" cy="46434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>
                  <a:solidFill>
                    <a:prstClr val="white"/>
                  </a:solidFill>
                  <a:latin typeface="Calibri"/>
                </a:rPr>
                <a:t>4</a:t>
              </a: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2085975" y="2489595"/>
            <a:ext cx="5153025" cy="36318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46" idx="3"/>
            <a:endCxn id="61" idx="1"/>
          </p:cNvCxnSpPr>
          <p:nvPr/>
        </p:nvCxnSpPr>
        <p:spPr>
          <a:xfrm>
            <a:off x="3262990" y="2441971"/>
            <a:ext cx="650586" cy="6244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68" idx="3"/>
            <a:endCxn id="63" idx="1"/>
          </p:cNvCxnSpPr>
          <p:nvPr/>
        </p:nvCxnSpPr>
        <p:spPr>
          <a:xfrm>
            <a:off x="6958000" y="3066375"/>
            <a:ext cx="1359923" cy="477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16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21092" y="4119382"/>
            <a:ext cx="6949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Fetch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16090" y="4119382"/>
            <a:ext cx="8976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Decode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13576" y="2881709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28635" y="2881709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17560" y="2881709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5304" y="3651091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15303" y="4477623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11847" y="5266055"/>
            <a:ext cx="9150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Execute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32091" y="3646557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32091" y="4473089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835547" y="5256987"/>
            <a:ext cx="98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prstClr val="black"/>
                </a:solidFill>
                <a:latin typeface="Calibri"/>
              </a:rPr>
              <a:t>Memory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821016" y="3642023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17560" y="4468555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21016" y="5247919"/>
            <a:ext cx="11404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err="1">
                <a:solidFill>
                  <a:prstClr val="black"/>
                </a:solidFill>
                <a:latin typeface="Calibri"/>
              </a:rPr>
              <a:t>Writeback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8" name="Straight Arrow Connector 77"/>
          <p:cNvCxnSpPr>
            <a:stCxn id="47" idx="3"/>
            <a:endCxn id="69" idx="1"/>
          </p:cNvCxnSpPr>
          <p:nvPr/>
        </p:nvCxnSpPr>
        <p:spPr>
          <a:xfrm>
            <a:off x="3262990" y="2906313"/>
            <a:ext cx="652314" cy="929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8" idx="3"/>
            <a:endCxn id="70" idx="1"/>
          </p:cNvCxnSpPr>
          <p:nvPr/>
        </p:nvCxnSpPr>
        <p:spPr>
          <a:xfrm>
            <a:off x="3262990" y="3360836"/>
            <a:ext cx="652313" cy="1301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9" idx="3"/>
            <a:endCxn id="71" idx="1"/>
          </p:cNvCxnSpPr>
          <p:nvPr/>
        </p:nvCxnSpPr>
        <p:spPr>
          <a:xfrm>
            <a:off x="3262990" y="3825178"/>
            <a:ext cx="648857" cy="1625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5" idx="3"/>
            <a:endCxn id="64" idx="1"/>
          </p:cNvCxnSpPr>
          <p:nvPr/>
        </p:nvCxnSpPr>
        <p:spPr>
          <a:xfrm>
            <a:off x="6961456" y="3826689"/>
            <a:ext cx="1356467" cy="181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6" idx="3"/>
            <a:endCxn id="65" idx="1"/>
          </p:cNvCxnSpPr>
          <p:nvPr/>
        </p:nvCxnSpPr>
        <p:spPr>
          <a:xfrm flipV="1">
            <a:off x="6958000" y="4463116"/>
            <a:ext cx="1359923" cy="1901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3"/>
            <a:endCxn id="66" idx="1"/>
          </p:cNvCxnSpPr>
          <p:nvPr/>
        </p:nvCxnSpPr>
        <p:spPr>
          <a:xfrm flipV="1">
            <a:off x="6961456" y="4927458"/>
            <a:ext cx="1356467" cy="505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04777" y="3845556"/>
                <a:ext cx="1695339" cy="9169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Calibri"/>
                  </a:rPr>
                  <a:t>Program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7" y="3845556"/>
                <a:ext cx="1695339" cy="9169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/>
          <p:cNvCxnSpPr>
            <a:stCxn id="112" idx="3"/>
            <a:endCxn id="59" idx="1"/>
          </p:cNvCxnSpPr>
          <p:nvPr/>
        </p:nvCxnSpPr>
        <p:spPr>
          <a:xfrm>
            <a:off x="1800116" y="4304047"/>
            <a:ext cx="5209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86740" y="2209800"/>
            <a:ext cx="476250" cy="1847549"/>
            <a:chOff x="452683" y="2028532"/>
            <a:chExt cx="476250" cy="1847549"/>
          </a:xfrm>
        </p:grpSpPr>
        <p:sp>
          <p:nvSpPr>
            <p:cNvPr id="46" name="Rectangle 45"/>
            <p:cNvSpPr/>
            <p:nvPr/>
          </p:nvSpPr>
          <p:spPr>
            <a:xfrm>
              <a:off x="452683" y="2028532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0,7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2683" y="2492874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1,7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52683" y="2947397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2,7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2683" y="3411739"/>
              <a:ext cx="476250" cy="464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white"/>
                  </a:solidFill>
                  <a:latin typeface="Calibri"/>
                </a:rPr>
                <a:t>3,7</a:t>
              </a:r>
            </a:p>
          </p:txBody>
        </p:sp>
      </p:grp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050740"/>
              </p:ext>
            </p:extLst>
          </p:nvPr>
        </p:nvGraphicFramePr>
        <p:xfrm>
          <a:off x="4931463" y="4897543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15526"/>
              </p:ext>
            </p:extLst>
          </p:nvPr>
        </p:nvGraphicFramePr>
        <p:xfrm>
          <a:off x="4931463" y="4079596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65452"/>
              </p:ext>
            </p:extLst>
          </p:nvPr>
        </p:nvGraphicFramePr>
        <p:xfrm>
          <a:off x="4919941" y="3278986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9840"/>
              </p:ext>
            </p:extLst>
          </p:nvPr>
        </p:nvGraphicFramePr>
        <p:xfrm>
          <a:off x="4931463" y="5669745"/>
          <a:ext cx="797091" cy="28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59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3" name="Straight Arrow Connector 52"/>
          <p:cNvCxnSpPr>
            <a:stCxn id="51" idx="1"/>
            <a:endCxn id="67" idx="1"/>
          </p:cNvCxnSpPr>
          <p:nvPr/>
        </p:nvCxnSpPr>
        <p:spPr>
          <a:xfrm flipH="1" flipV="1">
            <a:off x="4828635" y="3066375"/>
            <a:ext cx="91306" cy="35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8" idx="1"/>
            <a:endCxn id="51" idx="3"/>
          </p:cNvCxnSpPr>
          <p:nvPr/>
        </p:nvCxnSpPr>
        <p:spPr>
          <a:xfrm flipH="1">
            <a:off x="5717032" y="3066375"/>
            <a:ext cx="100528" cy="35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5" idx="1"/>
            <a:endCxn id="72" idx="1"/>
          </p:cNvCxnSpPr>
          <p:nvPr/>
        </p:nvCxnSpPr>
        <p:spPr>
          <a:xfrm flipH="1" flipV="1">
            <a:off x="4832091" y="3831223"/>
            <a:ext cx="99372" cy="38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5" idx="1"/>
            <a:endCxn id="45" idx="3"/>
          </p:cNvCxnSpPr>
          <p:nvPr/>
        </p:nvCxnSpPr>
        <p:spPr>
          <a:xfrm flipH="1">
            <a:off x="5728554" y="3826689"/>
            <a:ext cx="92462" cy="3941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6" idx="1"/>
            <a:endCxn id="43" idx="3"/>
          </p:cNvCxnSpPr>
          <p:nvPr/>
        </p:nvCxnSpPr>
        <p:spPr>
          <a:xfrm flipH="1">
            <a:off x="5728554" y="4653221"/>
            <a:ext cx="89006" cy="3855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1"/>
            <a:endCxn id="73" idx="1"/>
          </p:cNvCxnSpPr>
          <p:nvPr/>
        </p:nvCxnSpPr>
        <p:spPr>
          <a:xfrm flipH="1" flipV="1">
            <a:off x="4832091" y="4657755"/>
            <a:ext cx="99372" cy="381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2" idx="1"/>
            <a:endCxn id="74" idx="1"/>
          </p:cNvCxnSpPr>
          <p:nvPr/>
        </p:nvCxnSpPr>
        <p:spPr>
          <a:xfrm flipH="1" flipV="1">
            <a:off x="4835547" y="5441653"/>
            <a:ext cx="95916" cy="3693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7" idx="1"/>
            <a:endCxn id="52" idx="3"/>
          </p:cNvCxnSpPr>
          <p:nvPr/>
        </p:nvCxnSpPr>
        <p:spPr>
          <a:xfrm flipH="1">
            <a:off x="5728554" y="5432585"/>
            <a:ext cx="92462" cy="378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orizontal Scroll 4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3400" y="2133600"/>
            <a:ext cx="8382000" cy="4191000"/>
          </a:xfrm>
          <a:prstGeom prst="roundRect">
            <a:avLst/>
          </a:prstGeom>
          <a:solidFill>
            <a:srgbClr val="FFD3A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Single Instruction Multiple Thread (</a:t>
            </a:r>
            <a:r>
              <a:rPr lang="en-US" sz="2800" b="0" dirty="0">
                <a:solidFill>
                  <a:srgbClr val="800000"/>
                </a:solidFill>
              </a:rPr>
              <a:t>SIMT</a:t>
            </a:r>
            <a:r>
              <a:rPr lang="en-US" sz="2800" b="0" dirty="0">
                <a:solidFill>
                  <a:srgbClr val="000000"/>
                </a:solidFill>
              </a:rPr>
              <a:t>) execution model.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Many SIMT “threads” (lockstep execution) grouped together (</a:t>
            </a:r>
            <a:r>
              <a:rPr lang="en-US" sz="2800" b="0" dirty="0">
                <a:solidFill>
                  <a:srgbClr val="800000"/>
                </a:solidFill>
              </a:rPr>
              <a:t>warp</a:t>
            </a:r>
            <a:r>
              <a:rPr lang="en-US" sz="2800" b="0" dirty="0">
                <a:solidFill>
                  <a:srgbClr val="000000"/>
                </a:solidFill>
              </a:rPr>
              <a:t>) for execution 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Many such warps scheduled together (in a Streaming Multiprocessor (SM)) and context-switched (</a:t>
            </a:r>
            <a:r>
              <a:rPr lang="en-US" sz="2800" b="0" dirty="0">
                <a:solidFill>
                  <a:srgbClr val="800000"/>
                </a:solidFill>
              </a:rPr>
              <a:t>multithreading</a:t>
            </a:r>
            <a:r>
              <a:rPr lang="en-US" sz="2800" b="0" dirty="0">
                <a:solidFill>
                  <a:srgbClr val="000000"/>
                </a:solidFill>
              </a:rPr>
              <a:t>) among themselves to hide stalls.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>
                <a:solidFill>
                  <a:srgbClr val="000000"/>
                </a:solidFill>
              </a:rPr>
              <a:t>Multiple SM’s execute groups of warps in parallel.</a:t>
            </a:r>
          </a:p>
        </p:txBody>
      </p:sp>
    </p:spTree>
    <p:extLst>
      <p:ext uri="{BB962C8B-B14F-4D97-AF65-F5344CB8AC3E}">
        <p14:creationId xmlns:p14="http://schemas.microsoft.com/office/powerpoint/2010/main" val="39582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81050"/>
          </a:xfrm>
        </p:spPr>
        <p:txBody>
          <a:bodyPr/>
          <a:lstStyle/>
          <a:p>
            <a:pPr eaLnBrk="1" hangingPunct="1"/>
            <a:r>
              <a:rPr lang="en-US" sz="4400" dirty="0"/>
              <a:t>Graphic Processing</a:t>
            </a:r>
          </a:p>
        </p:txBody>
      </p:sp>
      <p:pic>
        <p:nvPicPr>
          <p:cNvPr id="12291" name="Picture 4" descr="App-a-02-03-P37449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0"/>
            <a:ext cx="9144000" cy="914400"/>
          </a:xfrm>
        </p:spPr>
      </p:pic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0" y="49530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200" b="1"/>
              <a:t>FIGURE A.2.3 Graphics logical pipeline.</a:t>
            </a:r>
            <a:r>
              <a:rPr lang="en-US" sz="1200"/>
              <a:t> Programmable graphics shader stages are blue, and fixed-function blocks are white. Copyright © 2009 Elsevier, Inc. All rights reserved.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 bwMode="auto">
          <a:xfrm>
            <a:off x="228600" y="1295400"/>
            <a:ext cx="8229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66"/>
                </a:solidFill>
                <a:latin typeface="Comic Sans MS" pitchFamily="66" charset="0"/>
                <a:cs typeface="Arial" charset="0"/>
              </a:defRPr>
            </a:lvl9pPr>
          </a:lstStyle>
          <a:p>
            <a:pPr eaLnBrk="1" hangingPunct="1"/>
            <a:r>
              <a:rPr lang="en-US" sz="3200" b="0" dirty="0">
                <a:solidFill>
                  <a:schemeClr val="tx1"/>
                </a:solidFill>
                <a:latin typeface="Arial"/>
                <a:cs typeface="Arial"/>
              </a:rPr>
              <a:t>Graphics Logical Pipeline</a:t>
            </a:r>
          </a:p>
        </p:txBody>
      </p:sp>
    </p:spTree>
    <p:extLst>
      <p:ext uri="{BB962C8B-B14F-4D97-AF65-F5344CB8AC3E}">
        <p14:creationId xmlns:p14="http://schemas.microsoft.com/office/powerpoint/2010/main" val="144830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81050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/>
                <a:cs typeface="Comic Sans MS"/>
              </a:rPr>
              <a:t>Unified GPU Architecture</a:t>
            </a:r>
          </a:p>
        </p:txBody>
      </p:sp>
      <p:pic>
        <p:nvPicPr>
          <p:cNvPr id="13315" name="Picture 4" descr="App-a-02-04-P37449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5400"/>
            <a:ext cx="9144000" cy="5008880"/>
          </a:xfrm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381000" y="6218238"/>
            <a:ext cx="83534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1"/>
              <a:t>FIGURE A.2.4 Logical pipeline mapped to physical processors.</a:t>
            </a:r>
            <a:r>
              <a:rPr lang="en-US" sz="1200"/>
              <a:t> The programmable shader stages execute on the array of unified processors, and the logical graphics pipeline dataflow recirculates through the processors. Copyright © 2009 Elsevier,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742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228600" y="247650"/>
            <a:ext cx="8229600" cy="666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400" dirty="0">
                <a:latin typeface="Comic Sans MS"/>
                <a:cs typeface="Comic Sans MS"/>
              </a:rPr>
              <a:t>Graphic Processor  8800</a:t>
            </a:r>
          </a:p>
        </p:txBody>
      </p:sp>
      <p:pic>
        <p:nvPicPr>
          <p:cNvPr id="14339" name="Picture 4" descr="App-a-02-05-P37449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68" y="2251742"/>
            <a:ext cx="5465064" cy="3499104"/>
          </a:xfrm>
        </p:spPr>
      </p:pic>
    </p:spTree>
    <p:extLst>
      <p:ext uri="{BB962C8B-B14F-4D97-AF65-F5344CB8AC3E}">
        <p14:creationId xmlns:p14="http://schemas.microsoft.com/office/powerpoint/2010/main" val="112017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696200" cy="1143000"/>
          </a:xfrm>
        </p:spPr>
        <p:txBody>
          <a:bodyPr/>
          <a:lstStyle/>
          <a:p>
            <a:r>
              <a:rPr lang="en-US" dirty="0"/>
              <a:t>Different Types of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724400"/>
          </a:xfrm>
        </p:spPr>
        <p:txBody>
          <a:bodyPr/>
          <a:lstStyle/>
          <a:p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VLIW, Superscalar, EPIC</a:t>
            </a:r>
          </a:p>
          <a:p>
            <a:r>
              <a:rPr lang="en-US" dirty="0"/>
              <a:t>Thread-Level Parallelism</a:t>
            </a:r>
          </a:p>
          <a:p>
            <a:pPr lvl="1"/>
            <a:r>
              <a:rPr lang="en-US" dirty="0"/>
              <a:t>SMT, Multicore</a:t>
            </a:r>
          </a:p>
          <a:p>
            <a:r>
              <a:rPr lang="en-US" dirty="0"/>
              <a:t>Task-Level Parallelism</a:t>
            </a:r>
          </a:p>
          <a:p>
            <a:pPr lvl="1"/>
            <a:r>
              <a:rPr lang="en-US" dirty="0"/>
              <a:t>Multicore Processors</a:t>
            </a:r>
          </a:p>
          <a:p>
            <a:pPr lvl="1"/>
            <a:r>
              <a:rPr lang="en-US" dirty="0"/>
              <a:t> Multiprocessor Systems: Shared and Distributed Memory</a:t>
            </a:r>
          </a:p>
          <a:p>
            <a:r>
              <a:rPr lang="en-US" dirty="0"/>
              <a:t>Data-Level Parallelism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Comic Sans MS"/>
              </a:rPr>
              <a:t>©</a:t>
            </a:r>
            <a:r>
              <a:rPr lang="en-US" sz="1400" dirty="0">
                <a:latin typeface="Comic Sans MS"/>
              </a:rPr>
              <a:t> </a:t>
            </a:r>
            <a:r>
              <a:rPr lang="en-US" sz="1400" dirty="0" err="1">
                <a:latin typeface="Comic Sans MS"/>
              </a:rPr>
              <a:t>RG@SERC,IISc</a:t>
            </a:r>
            <a:endParaRPr lang="en-US" sz="1400" dirty="0">
              <a:latin typeface="Comic Sans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D56D-DF81-384C-8743-B5E6E7908EB0}" type="slidenum">
              <a:rPr lang="en-US" smtClean="0">
                <a:latin typeface="Comic Sans MS"/>
              </a:rPr>
              <a:pPr/>
              <a:t>2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974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001000" cy="606425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/>
                <a:cs typeface="Comic Sans MS"/>
              </a:rPr>
              <a:t>Graphics Processing Unit (GPU)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382000" cy="47244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dirty="0">
                <a:cs typeface="Times New Roman" charset="0"/>
              </a:rPr>
              <a:t>Processor optimized for 2D/3D graphics, video, visual computing, and display.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  <a:cs typeface="Times New Roman" charset="0"/>
              </a:rPr>
              <a:t>Highly parallel, highly multithreaded multiprocessor </a:t>
            </a:r>
            <a:r>
              <a:rPr lang="en-US" dirty="0">
                <a:cs typeface="Times New Roman" charset="0"/>
              </a:rPr>
              <a:t>optimized for visual computing</a:t>
            </a:r>
            <a:r>
              <a:rPr lang="en-US" dirty="0"/>
              <a:t>.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/>
              <a:t>Provides real-time visual interaction with computed objects via graphics images, and video.</a:t>
            </a:r>
          </a:p>
          <a:p>
            <a:pPr eaLnBrk="1" hangingPunct="1">
              <a:buClr>
                <a:schemeClr val="tx1"/>
              </a:buClr>
            </a:pPr>
            <a:r>
              <a:rPr lang="en-US" dirty="0"/>
              <a:t>Serves as both a </a:t>
            </a:r>
            <a:r>
              <a:rPr lang="en-US" dirty="0">
                <a:solidFill>
                  <a:srgbClr val="FF0000"/>
                </a:solidFill>
              </a:rPr>
              <a:t>programmable graphics processor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scalable parallel computing platform</a:t>
            </a:r>
            <a:r>
              <a:rPr lang="en-US" dirty="0"/>
              <a:t>.</a:t>
            </a:r>
          </a:p>
          <a:p>
            <a:pPr eaLnBrk="1" hangingPunct="1">
              <a:buFont typeface="Wingdings 2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CPU and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371600"/>
            <a:ext cx="87249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09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Comparing CPU and GPU 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4267200" cy="9906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8-24 CPU cores @ 3 GHz</a:t>
            </a:r>
          </a:p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380 – 1200 GFLOPS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9519B5-B533-401C-A299-15C79F9F2A83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4294967295"/>
          </p:nvPr>
        </p:nvSpPr>
        <p:spPr>
          <a:xfrm>
            <a:off x="4038600" y="1295400"/>
            <a:ext cx="5105400" cy="9906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2880 CUDA cores @ 1.67 GHz</a:t>
            </a:r>
          </a:p>
          <a:p>
            <a:pPr eaLnBrk="1" hangingPunct="1"/>
            <a:r>
              <a:rPr lang="en-US" altLang="en-US" sz="2400" dirty="0">
                <a:solidFill>
                  <a:srgbClr val="0000FF"/>
                </a:solidFill>
              </a:rPr>
              <a:t>1500 – 7500 GFLOPS 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294967295"/>
          </p:nvPr>
        </p:nvSpPr>
        <p:spPr>
          <a:xfrm>
            <a:off x="7696200" y="6291263"/>
            <a:ext cx="1447800" cy="4572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+mj-lt"/>
              </a:rPr>
              <a:t>GPU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4294967295"/>
          </p:nvPr>
        </p:nvSpPr>
        <p:spPr>
          <a:xfrm>
            <a:off x="0" y="6096000"/>
            <a:ext cx="1447800" cy="4572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latin typeface="+mj-lt"/>
              </a:rPr>
              <a:t>CPU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2" name="Content Placeholder 2"/>
          <p:cNvSpPr>
            <a:spLocks noGrp="1"/>
          </p:cNvSpPr>
          <p:nvPr>
            <p:ph idx="4294967295"/>
          </p:nvPr>
        </p:nvSpPr>
        <p:spPr>
          <a:xfrm>
            <a:off x="0" y="4419600"/>
            <a:ext cx="1066800" cy="4572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PCI-e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914400" y="5062538"/>
            <a:ext cx="2655888" cy="804862"/>
          </a:xfrm>
          <a:prstGeom prst="rect">
            <a:avLst/>
          </a:prstGeom>
          <a:solidFill>
            <a:srgbClr val="FF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itchFamily="18" charset="0"/>
              </a:rPr>
              <a:t>Memory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838200" y="2514600"/>
            <a:ext cx="2795588" cy="2522538"/>
            <a:chOff x="838200" y="2514600"/>
            <a:chExt cx="2795587" cy="2522538"/>
          </a:xfrm>
        </p:grpSpPr>
        <p:sp>
          <p:nvSpPr>
            <p:cNvPr id="39956" name="Rectangle 3"/>
            <p:cNvSpPr>
              <a:spLocks noChangeArrowheads="1"/>
            </p:cNvSpPr>
            <p:nvPr/>
          </p:nvSpPr>
          <p:spPr bwMode="auto">
            <a:xfrm>
              <a:off x="838200" y="2514600"/>
              <a:ext cx="2795587" cy="2160588"/>
            </a:xfrm>
            <a:prstGeom prst="rect">
              <a:avLst/>
            </a:prstGeom>
            <a:solidFill>
              <a:srgbClr val="CC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57" name="Rectangle 4"/>
            <p:cNvSpPr>
              <a:spLocks noChangeArrowheads="1"/>
            </p:cNvSpPr>
            <p:nvPr/>
          </p:nvSpPr>
          <p:spPr bwMode="auto">
            <a:xfrm>
              <a:off x="1041400" y="2722563"/>
              <a:ext cx="482600" cy="533400"/>
            </a:xfrm>
            <a:prstGeom prst="rect">
              <a:avLst/>
            </a:prstGeom>
            <a:solidFill>
              <a:srgbClr val="FFD685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b="0">
                  <a:latin typeface="Times New Roman" pitchFamily="18" charset="0"/>
                </a:rPr>
                <a:t>C0</a:t>
              </a:r>
            </a:p>
          </p:txBody>
        </p:sp>
        <p:sp>
          <p:nvSpPr>
            <p:cNvPr id="39958" name="Line 5"/>
            <p:cNvSpPr>
              <a:spLocks noChangeShapeType="1"/>
            </p:cNvSpPr>
            <p:nvPr/>
          </p:nvSpPr>
          <p:spPr bwMode="auto">
            <a:xfrm>
              <a:off x="1252537" y="3255963"/>
              <a:ext cx="0" cy="2698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59" name="Line 6"/>
            <p:cNvSpPr>
              <a:spLocks noChangeShapeType="1"/>
            </p:cNvSpPr>
            <p:nvPr/>
          </p:nvSpPr>
          <p:spPr bwMode="auto">
            <a:xfrm>
              <a:off x="1865312" y="3255963"/>
              <a:ext cx="0" cy="2698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60" name="Line 8"/>
            <p:cNvSpPr>
              <a:spLocks noChangeShapeType="1"/>
            </p:cNvSpPr>
            <p:nvPr/>
          </p:nvSpPr>
          <p:spPr bwMode="auto">
            <a:xfrm>
              <a:off x="1828800" y="4495800"/>
              <a:ext cx="0" cy="54133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61" name="Rectangle 9"/>
            <p:cNvSpPr>
              <a:spLocks noChangeArrowheads="1"/>
            </p:cNvSpPr>
            <p:nvPr/>
          </p:nvSpPr>
          <p:spPr bwMode="auto">
            <a:xfrm>
              <a:off x="1651000" y="2722563"/>
              <a:ext cx="482600" cy="533400"/>
            </a:xfrm>
            <a:prstGeom prst="rect">
              <a:avLst/>
            </a:prstGeom>
            <a:solidFill>
              <a:srgbClr val="FFD685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b="0">
                  <a:latin typeface="Times New Roman" pitchFamily="18" charset="0"/>
                </a:rPr>
                <a:t>C1</a:t>
              </a:r>
            </a:p>
          </p:txBody>
        </p:sp>
        <p:sp>
          <p:nvSpPr>
            <p:cNvPr id="39962" name="Rectangle 11"/>
            <p:cNvSpPr>
              <a:spLocks noChangeArrowheads="1"/>
            </p:cNvSpPr>
            <p:nvPr/>
          </p:nvSpPr>
          <p:spPr bwMode="auto">
            <a:xfrm>
              <a:off x="2871787" y="2722563"/>
              <a:ext cx="482600" cy="533400"/>
            </a:xfrm>
            <a:prstGeom prst="rect">
              <a:avLst/>
            </a:prstGeom>
            <a:solidFill>
              <a:srgbClr val="FFD685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b="0">
                  <a:latin typeface="Times New Roman" pitchFamily="18" charset="0"/>
                </a:rPr>
                <a:t>C7</a:t>
              </a:r>
            </a:p>
          </p:txBody>
        </p:sp>
        <p:sp>
          <p:nvSpPr>
            <p:cNvPr id="39963" name="Rectangle 12"/>
            <p:cNvSpPr>
              <a:spLocks noChangeArrowheads="1"/>
            </p:cNvSpPr>
            <p:nvPr/>
          </p:nvSpPr>
          <p:spPr bwMode="auto">
            <a:xfrm>
              <a:off x="2514600" y="4038600"/>
              <a:ext cx="838200" cy="533400"/>
            </a:xfrm>
            <a:prstGeom prst="rect">
              <a:avLst/>
            </a:prstGeom>
            <a:solidFill>
              <a:srgbClr val="FFDEBD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b="0">
                  <a:latin typeface="Times New Roman" pitchFamily="18" charset="0"/>
                </a:rPr>
                <a:t>QPI</a:t>
              </a:r>
            </a:p>
          </p:txBody>
        </p:sp>
        <p:sp>
          <p:nvSpPr>
            <p:cNvPr id="39964" name="Rectangle 13"/>
            <p:cNvSpPr>
              <a:spLocks noChangeArrowheads="1"/>
            </p:cNvSpPr>
            <p:nvPr/>
          </p:nvSpPr>
          <p:spPr bwMode="auto">
            <a:xfrm>
              <a:off x="1447800" y="4038600"/>
              <a:ext cx="838200" cy="533400"/>
            </a:xfrm>
            <a:prstGeom prst="rect">
              <a:avLst/>
            </a:prstGeom>
            <a:solidFill>
              <a:srgbClr val="FFDEBD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b="0">
                  <a:latin typeface="Times New Roman" pitchFamily="18" charset="0"/>
                </a:rPr>
                <a:t>IMC</a:t>
              </a:r>
            </a:p>
          </p:txBody>
        </p:sp>
        <p:sp>
          <p:nvSpPr>
            <p:cNvPr id="39965" name="Line 19"/>
            <p:cNvSpPr>
              <a:spLocks noChangeShapeType="1"/>
            </p:cNvSpPr>
            <p:nvPr/>
          </p:nvSpPr>
          <p:spPr bwMode="auto">
            <a:xfrm>
              <a:off x="3125787" y="3241675"/>
              <a:ext cx="0" cy="2698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66" name="Line 20"/>
            <p:cNvSpPr>
              <a:spLocks noChangeShapeType="1"/>
            </p:cNvSpPr>
            <p:nvPr/>
          </p:nvSpPr>
          <p:spPr bwMode="auto">
            <a:xfrm>
              <a:off x="2871787" y="3829050"/>
              <a:ext cx="0" cy="21431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67" name="Line 21"/>
            <p:cNvSpPr>
              <a:spLocks noChangeShapeType="1"/>
            </p:cNvSpPr>
            <p:nvPr/>
          </p:nvSpPr>
          <p:spPr bwMode="auto">
            <a:xfrm>
              <a:off x="1804987" y="3752850"/>
              <a:ext cx="0" cy="2698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9968" name="Rectangle 22"/>
            <p:cNvSpPr>
              <a:spLocks noChangeArrowheads="1"/>
            </p:cNvSpPr>
            <p:nvPr/>
          </p:nvSpPr>
          <p:spPr bwMode="auto">
            <a:xfrm>
              <a:off x="990600" y="3525838"/>
              <a:ext cx="2362200" cy="360362"/>
            </a:xfrm>
            <a:prstGeom prst="rect">
              <a:avLst/>
            </a:prstGeom>
            <a:solidFill>
              <a:srgbClr val="CCFF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b="0">
                  <a:latin typeface="Times New Roman" pitchFamily="18" charset="0"/>
                </a:rPr>
                <a:t>SLC</a:t>
              </a:r>
            </a:p>
          </p:txBody>
        </p:sp>
      </p:grpSp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62200"/>
            <a:ext cx="289560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Oval 34"/>
          <p:cNvSpPr/>
          <p:nvPr/>
        </p:nvSpPr>
        <p:spPr bwMode="auto">
          <a:xfrm>
            <a:off x="2325688" y="2895600"/>
            <a:ext cx="152400" cy="152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2554288" y="2895600"/>
            <a:ext cx="152400" cy="152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5367338" y="5638800"/>
            <a:ext cx="2862262" cy="609600"/>
          </a:xfrm>
          <a:prstGeom prst="rect">
            <a:avLst/>
          </a:prstGeom>
          <a:solidFill>
            <a:srgbClr val="FF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b="0">
                <a:latin typeface="Times New Roman" pitchFamily="18" charset="0"/>
              </a:rPr>
              <a:t>Memory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57200" y="2286000"/>
            <a:ext cx="3429000" cy="3733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4953000" y="2286000"/>
            <a:ext cx="3429000" cy="403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3352800" y="4191000"/>
            <a:ext cx="1600200" cy="228600"/>
          </a:xfrm>
          <a:prstGeom prst="leftRightArrow">
            <a:avLst>
              <a:gd name="adj1" fmla="val 50000"/>
              <a:gd name="adj2" fmla="val 10000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6858000" y="5410200"/>
            <a:ext cx="0" cy="228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44" name="Footer Placeholder 4"/>
          <p:cNvSpPr txBox="1">
            <a:spLocks/>
          </p:cNvSpPr>
          <p:nvPr/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000" b="0" dirty="0">
                <a:solidFill>
                  <a:srgbClr val="777777"/>
                </a:solidFill>
                <a:latin typeface="+mj-lt"/>
              </a:rPr>
              <a:t>© </a:t>
            </a:r>
            <a:r>
              <a:rPr lang="en-US" sz="1000" b="0" dirty="0" err="1">
                <a:solidFill>
                  <a:srgbClr val="777777"/>
                </a:solidFill>
                <a:latin typeface="+mj-lt"/>
              </a:rPr>
              <a:t>RG@SERC,IISc</a:t>
            </a:r>
            <a:endParaRPr lang="en-US" sz="1000" b="0" dirty="0">
              <a:solidFill>
                <a:srgbClr val="77777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306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 build="p"/>
      <p:bldP spid="33" grpId="0" build="p"/>
      <p:bldP spid="34" grpId="0" build="p"/>
      <p:bldP spid="42" grpId="0" build="p"/>
      <p:bldP spid="16" grpId="0" animBg="1"/>
      <p:bldP spid="35" grpId="0" animBg="1"/>
      <p:bldP spid="36" grpId="0" animBg="1"/>
      <p:bldP spid="28" grpId="0" animBg="1"/>
      <p:bldP spid="29" grpId="0" animBg="1"/>
      <p:bldP spid="37" grpId="0" animBg="1"/>
      <p:bldP spid="40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001000" cy="606425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/>
                <a:cs typeface="Comic Sans MS"/>
              </a:rPr>
              <a:t>Rise of GPGPU Computing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GPUs have become a popular platform for general purpose applications</a:t>
            </a:r>
          </a:p>
          <a:p>
            <a:pPr eaLnBrk="1" hangingPunct="1"/>
            <a:r>
              <a:rPr lang="en-US" sz="3200" dirty="0">
                <a:latin typeface="Arial" charset="0"/>
              </a:rPr>
              <a:t>Order of magnitude speedup over single-threaded CPU</a:t>
            </a:r>
          </a:p>
          <a:p>
            <a:pPr eaLnBrk="1" hangingPunct="1"/>
            <a:r>
              <a:rPr lang="en-US" sz="3200" dirty="0">
                <a:latin typeface="Arial" charset="0"/>
              </a:rPr>
              <a:t>New Programming Models</a:t>
            </a:r>
          </a:p>
          <a:p>
            <a:pPr lvl="1" eaLnBrk="1" hangingPunct="1"/>
            <a:r>
              <a:rPr lang="en-US" sz="2800" dirty="0">
                <a:latin typeface="Arial" charset="0"/>
              </a:rPr>
              <a:t>CUDA</a:t>
            </a:r>
          </a:p>
          <a:p>
            <a:pPr lvl="1" eaLnBrk="1" hangingPunct="1"/>
            <a:r>
              <a:rPr lang="en-US" sz="2800" dirty="0" err="1">
                <a:latin typeface="Arial" charset="0"/>
              </a:rPr>
              <a:t>OpenCL</a:t>
            </a:r>
            <a:endParaRPr lang="en-US" sz="2800" dirty="0">
              <a:latin typeface="Arial" charset="0"/>
            </a:endParaRPr>
          </a:p>
          <a:p>
            <a:pPr lvl="1" eaLnBrk="1" hangingPunct="1"/>
            <a:r>
              <a:rPr lang="en-US" sz="2800" dirty="0" err="1">
                <a:latin typeface="Arial" charset="0"/>
              </a:rPr>
              <a:t>OpenACC</a:t>
            </a:r>
            <a:endParaRPr lang="en-US" sz="2800" dirty="0">
              <a:latin typeface="Arial" charset="0"/>
            </a:endParaRPr>
          </a:p>
          <a:p>
            <a:pPr lvl="1" eaLnBrk="1" hangingPunct="1"/>
            <a:r>
              <a:rPr lang="en-US" sz="2800" dirty="0" err="1">
                <a:latin typeface="Arial" charset="0"/>
              </a:rPr>
              <a:t>OpenMP</a:t>
            </a:r>
            <a:r>
              <a:rPr lang="en-US" sz="2800" dirty="0">
                <a:latin typeface="Arial" charset="0"/>
              </a:rPr>
              <a:t> 4.x </a:t>
            </a:r>
          </a:p>
          <a:p>
            <a:pPr eaLnBrk="1" hangingPunct="1">
              <a:buFont typeface="Wingdings 2" charset="0"/>
              <a:buNone/>
            </a:pP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0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Few slides from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40" y="2286000"/>
            <a:ext cx="642426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98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0995"/>
            <a:ext cx="8599714" cy="54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5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7025"/>
          <a:stretch/>
        </p:blipFill>
        <p:spPr>
          <a:xfrm rot="5400000">
            <a:off x="2050387" y="1912013"/>
            <a:ext cx="504322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8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5375"/>
            <a:ext cx="914400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30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1143000"/>
            <a:ext cx="9134476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696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9143999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34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Level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Processors</a:t>
            </a:r>
          </a:p>
          <a:p>
            <a:pPr lvl="1"/>
            <a:r>
              <a:rPr lang="en-US" dirty="0"/>
              <a:t>Single instruction on multiple data (elements of a vector – temporal)</a:t>
            </a:r>
          </a:p>
          <a:p>
            <a:r>
              <a:rPr lang="en-US" dirty="0"/>
              <a:t>Array Processors</a:t>
            </a:r>
          </a:p>
          <a:p>
            <a:pPr lvl="1"/>
            <a:r>
              <a:rPr lang="en-US" dirty="0"/>
              <a:t>Single instruction on multiple data (elements of a vector / array – spatial )</a:t>
            </a:r>
          </a:p>
          <a:p>
            <a:r>
              <a:rPr lang="en-US" dirty="0"/>
              <a:t>Modern Processors</a:t>
            </a:r>
          </a:p>
          <a:p>
            <a:pPr lvl="1"/>
            <a:r>
              <a:rPr lang="en-US" dirty="0"/>
              <a:t>MMX / SSE / AVX instructions</a:t>
            </a:r>
          </a:p>
          <a:p>
            <a:r>
              <a:rPr lang="en-US" dirty="0"/>
              <a:t>Graphic Processing Units</a:t>
            </a:r>
          </a:p>
          <a:p>
            <a:pPr lvl="1"/>
            <a:r>
              <a:rPr lang="en-US" dirty="0"/>
              <a:t>Multiple SIMD Cores in each Streaming Processors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</a:t>
            </a:r>
            <a:r>
              <a:rPr lang="en-US" sz="1400" dirty="0"/>
              <a:t> </a:t>
            </a:r>
            <a:r>
              <a:rPr lang="en-US" sz="1400" dirty="0" err="1"/>
              <a:t>RG@SERC,IISc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D56D-DF81-384C-8743-B5E6E7908EB0}" type="slidenum">
              <a:rPr lang="en-US" smtClean="0">
                <a:latin typeface="Comic Sans MS"/>
              </a:rPr>
              <a:pPr/>
              <a:t>3</a:t>
            </a:fld>
            <a:endParaRPr lang="en-US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336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3FE95E-19F8-4622-83CA-F4254A92FF7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6629400" y="64579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Arial" charset="0"/>
              <a:buNone/>
            </a:pPr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39942" name="Text Box 3"/>
          <p:cNvSpPr txBox="1">
            <a:spLocks noChangeArrowheads="1"/>
          </p:cNvSpPr>
          <p:nvPr/>
        </p:nvSpPr>
        <p:spPr bwMode="auto">
          <a:xfrm>
            <a:off x="304800" y="228600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4000" b="0">
                <a:solidFill>
                  <a:srgbClr val="FFFF66"/>
                </a:solidFill>
                <a:latin typeface="Comic Sans MS" pitchFamily="66" charset="0"/>
              </a:rPr>
              <a:t>Execution of CUDA on GPUs</a:t>
            </a:r>
          </a:p>
        </p:txBody>
      </p:sp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534400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457200" indent="-457200" defTabSz="449263" eaLnBrk="0" hangingPunct="0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973138" indent="-401638" defTabSz="449263" eaLnBrk="0" hangingPunct="0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2800" b="0" dirty="0">
                <a:solidFill>
                  <a:srgbClr val="0000FF"/>
                </a:solidFill>
              </a:rPr>
              <a:t>A CUDA kernel consists of an array of light-weight threads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sz="2400" b="0" dirty="0">
                <a:solidFill>
                  <a:srgbClr val="000000"/>
                </a:solidFill>
              </a:rPr>
              <a:t>All threads run the same code, but on different data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–"/>
            </a:pPr>
            <a:r>
              <a:rPr lang="en-US" sz="2400" b="0" dirty="0">
                <a:solidFill>
                  <a:srgbClr val="000000"/>
                </a:solidFill>
              </a:rPr>
              <a:t>Each thread has an ID that it uses to compute memory addresses and make control decisions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US" sz="2800" b="0" dirty="0">
              <a:solidFill>
                <a:srgbClr val="000000"/>
              </a:solidFill>
            </a:endParaRPr>
          </a:p>
        </p:txBody>
      </p:sp>
      <p:grpSp>
        <p:nvGrpSpPr>
          <p:cNvPr id="39944" name="Group 5"/>
          <p:cNvGrpSpPr>
            <a:grpSpLocks/>
          </p:cNvGrpSpPr>
          <p:nvPr/>
        </p:nvGrpSpPr>
        <p:grpSpPr bwMode="auto">
          <a:xfrm>
            <a:off x="3605213" y="3784600"/>
            <a:ext cx="1862137" cy="241300"/>
            <a:chOff x="2271" y="2076"/>
            <a:chExt cx="1173" cy="152"/>
          </a:xfrm>
        </p:grpSpPr>
        <p:sp>
          <p:nvSpPr>
            <p:cNvPr id="39957" name="Rectangle 6"/>
            <p:cNvSpPr>
              <a:spLocks noChangeArrowheads="1"/>
            </p:cNvSpPr>
            <p:nvPr/>
          </p:nvSpPr>
          <p:spPr bwMode="auto">
            <a:xfrm>
              <a:off x="3298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9958" name="Rectangle 7"/>
            <p:cNvSpPr>
              <a:spLocks noChangeArrowheads="1"/>
            </p:cNvSpPr>
            <p:nvPr/>
          </p:nvSpPr>
          <p:spPr bwMode="auto">
            <a:xfrm>
              <a:off x="3152" y="2076"/>
              <a:ext cx="146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9959" name="Rectangle 8"/>
            <p:cNvSpPr>
              <a:spLocks noChangeArrowheads="1"/>
            </p:cNvSpPr>
            <p:nvPr/>
          </p:nvSpPr>
          <p:spPr bwMode="auto">
            <a:xfrm>
              <a:off x="3005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9960" name="Rectangle 9"/>
            <p:cNvSpPr>
              <a:spLocks noChangeArrowheads="1"/>
            </p:cNvSpPr>
            <p:nvPr/>
          </p:nvSpPr>
          <p:spPr bwMode="auto">
            <a:xfrm>
              <a:off x="2858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9961" name="Rectangle 10"/>
            <p:cNvSpPr>
              <a:spLocks noChangeArrowheads="1"/>
            </p:cNvSpPr>
            <p:nvPr/>
          </p:nvSpPr>
          <p:spPr bwMode="auto">
            <a:xfrm>
              <a:off x="2711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9962" name="Rectangle 11"/>
            <p:cNvSpPr>
              <a:spLocks noChangeArrowheads="1"/>
            </p:cNvSpPr>
            <p:nvPr/>
          </p:nvSpPr>
          <p:spPr bwMode="auto">
            <a:xfrm>
              <a:off x="2565" y="2076"/>
              <a:ext cx="146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9963" name="Rectangle 12"/>
            <p:cNvSpPr>
              <a:spLocks noChangeArrowheads="1"/>
            </p:cNvSpPr>
            <p:nvPr/>
          </p:nvSpPr>
          <p:spPr bwMode="auto">
            <a:xfrm>
              <a:off x="2418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9964" name="Rectangle 13"/>
            <p:cNvSpPr>
              <a:spLocks noChangeArrowheads="1"/>
            </p:cNvSpPr>
            <p:nvPr/>
          </p:nvSpPr>
          <p:spPr bwMode="auto">
            <a:xfrm>
              <a:off x="2271" y="2076"/>
              <a:ext cx="147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3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 b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9965" name="Line 14"/>
            <p:cNvSpPr>
              <a:spLocks noChangeShapeType="1"/>
            </p:cNvSpPr>
            <p:nvPr/>
          </p:nvSpPr>
          <p:spPr bwMode="auto">
            <a:xfrm>
              <a:off x="2271" y="2076"/>
              <a:ext cx="1174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66" name="Line 15"/>
            <p:cNvSpPr>
              <a:spLocks noChangeShapeType="1"/>
            </p:cNvSpPr>
            <p:nvPr/>
          </p:nvSpPr>
          <p:spPr bwMode="auto">
            <a:xfrm>
              <a:off x="2271" y="2229"/>
              <a:ext cx="1174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67" name="Line 16"/>
            <p:cNvSpPr>
              <a:spLocks noChangeShapeType="1"/>
            </p:cNvSpPr>
            <p:nvPr/>
          </p:nvSpPr>
          <p:spPr bwMode="auto">
            <a:xfrm>
              <a:off x="2271" y="2076"/>
              <a:ext cx="1" cy="15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68" name="Line 17"/>
            <p:cNvSpPr>
              <a:spLocks noChangeShapeType="1"/>
            </p:cNvSpPr>
            <p:nvPr/>
          </p:nvSpPr>
          <p:spPr bwMode="auto">
            <a:xfrm>
              <a:off x="2418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69" name="Line 18"/>
            <p:cNvSpPr>
              <a:spLocks noChangeShapeType="1"/>
            </p:cNvSpPr>
            <p:nvPr/>
          </p:nvSpPr>
          <p:spPr bwMode="auto">
            <a:xfrm>
              <a:off x="2565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0" name="Line 19"/>
            <p:cNvSpPr>
              <a:spLocks noChangeShapeType="1"/>
            </p:cNvSpPr>
            <p:nvPr/>
          </p:nvSpPr>
          <p:spPr bwMode="auto">
            <a:xfrm>
              <a:off x="2711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1" name="Line 20"/>
            <p:cNvSpPr>
              <a:spLocks noChangeShapeType="1"/>
            </p:cNvSpPr>
            <p:nvPr/>
          </p:nvSpPr>
          <p:spPr bwMode="auto">
            <a:xfrm>
              <a:off x="2858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2" name="Line 21"/>
            <p:cNvSpPr>
              <a:spLocks noChangeShapeType="1"/>
            </p:cNvSpPr>
            <p:nvPr/>
          </p:nvSpPr>
          <p:spPr bwMode="auto">
            <a:xfrm>
              <a:off x="3005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3" name="Line 22"/>
            <p:cNvSpPr>
              <a:spLocks noChangeShapeType="1"/>
            </p:cNvSpPr>
            <p:nvPr/>
          </p:nvSpPr>
          <p:spPr bwMode="auto">
            <a:xfrm>
              <a:off x="3152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4" name="Line 23"/>
            <p:cNvSpPr>
              <a:spLocks noChangeShapeType="1"/>
            </p:cNvSpPr>
            <p:nvPr/>
          </p:nvSpPr>
          <p:spPr bwMode="auto">
            <a:xfrm>
              <a:off x="3298" y="2076"/>
              <a:ext cx="1" cy="153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975" name="Line 24"/>
            <p:cNvSpPr>
              <a:spLocks noChangeShapeType="1"/>
            </p:cNvSpPr>
            <p:nvPr/>
          </p:nvSpPr>
          <p:spPr bwMode="auto">
            <a:xfrm>
              <a:off x="3445" y="2076"/>
              <a:ext cx="1" cy="153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945" name="Group 25"/>
          <p:cNvGrpSpPr>
            <a:grpSpLocks/>
          </p:cNvGrpSpPr>
          <p:nvPr/>
        </p:nvGrpSpPr>
        <p:grpSpPr bwMode="auto">
          <a:xfrm>
            <a:off x="2359025" y="3678238"/>
            <a:ext cx="3889375" cy="2798762"/>
            <a:chOff x="1468" y="2044"/>
            <a:chExt cx="2450" cy="1763"/>
          </a:xfrm>
        </p:grpSpPr>
        <p:grpSp>
          <p:nvGrpSpPr>
            <p:cNvPr id="39946" name="Group 26"/>
            <p:cNvGrpSpPr>
              <a:grpSpLocks/>
            </p:cNvGrpSpPr>
            <p:nvPr/>
          </p:nvGrpSpPr>
          <p:grpSpPr bwMode="auto">
            <a:xfrm>
              <a:off x="2354" y="2303"/>
              <a:ext cx="1165" cy="1504"/>
              <a:chOff x="2354" y="2303"/>
              <a:chExt cx="1165" cy="1504"/>
            </a:xfrm>
          </p:grpSpPr>
          <p:sp>
            <p:nvSpPr>
              <p:cNvPr id="39949" name="Freeform 27"/>
              <p:cNvSpPr>
                <a:spLocks/>
              </p:cNvSpPr>
              <p:nvPr/>
            </p:nvSpPr>
            <p:spPr bwMode="auto">
              <a:xfrm>
                <a:off x="2354" y="2304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0" name="Freeform 28"/>
              <p:cNvSpPr>
                <a:spLocks/>
              </p:cNvSpPr>
              <p:nvPr/>
            </p:nvSpPr>
            <p:spPr bwMode="auto">
              <a:xfrm>
                <a:off x="2518" y="2303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1" name="Freeform 29"/>
              <p:cNvSpPr>
                <a:spLocks/>
              </p:cNvSpPr>
              <p:nvPr/>
            </p:nvSpPr>
            <p:spPr bwMode="auto">
              <a:xfrm>
                <a:off x="2655" y="230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2" name="Freeform 30"/>
              <p:cNvSpPr>
                <a:spLocks/>
              </p:cNvSpPr>
              <p:nvPr/>
            </p:nvSpPr>
            <p:spPr bwMode="auto">
              <a:xfrm>
                <a:off x="2808" y="230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3" name="Freeform 31"/>
              <p:cNvSpPr>
                <a:spLocks/>
              </p:cNvSpPr>
              <p:nvPr/>
            </p:nvSpPr>
            <p:spPr bwMode="auto">
              <a:xfrm>
                <a:off x="3368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4" name="Freeform 32"/>
              <p:cNvSpPr>
                <a:spLocks/>
              </p:cNvSpPr>
              <p:nvPr/>
            </p:nvSpPr>
            <p:spPr bwMode="auto">
              <a:xfrm>
                <a:off x="2928" y="231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5" name="Freeform 33"/>
              <p:cNvSpPr>
                <a:spLocks/>
              </p:cNvSpPr>
              <p:nvPr/>
            </p:nvSpPr>
            <p:spPr bwMode="auto">
              <a:xfrm>
                <a:off x="3076" y="2315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6" name="Freeform 34"/>
              <p:cNvSpPr>
                <a:spLocks/>
              </p:cNvSpPr>
              <p:nvPr/>
            </p:nvSpPr>
            <p:spPr bwMode="auto">
              <a:xfrm>
                <a:off x="3229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947" name="Text Box 35"/>
            <p:cNvSpPr txBox="1">
              <a:spLocks noChangeArrowheads="1"/>
            </p:cNvSpPr>
            <p:nvPr/>
          </p:nvSpPr>
          <p:spPr bwMode="auto">
            <a:xfrm>
              <a:off x="1998" y="2686"/>
              <a:ext cx="1920" cy="719"/>
            </a:xfrm>
            <a:prstGeom prst="rect">
              <a:avLst/>
            </a:prstGeom>
            <a:solidFill>
              <a:srgbClr val="00000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>
              <a:lvl1pPr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float x = input[</a:t>
              </a:r>
              <a:r>
                <a:rPr lang="en-US" sz="14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];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float y = </a:t>
              </a:r>
              <a:r>
                <a:rPr lang="en-US" sz="1400" dirty="0" err="1">
                  <a:solidFill>
                    <a:srgbClr val="FFFFFF"/>
                  </a:solidFill>
                  <a:latin typeface="Courier New" pitchFamily="49" charset="0"/>
                </a:rPr>
                <a:t>func</a:t>
              </a: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(x);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output[</a:t>
              </a:r>
              <a:r>
                <a:rPr lang="en-US" sz="14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1400" dirty="0">
                  <a:solidFill>
                    <a:srgbClr val="FFFFFF"/>
                  </a:solidFill>
                  <a:latin typeface="Courier New" pitchFamily="49" charset="0"/>
                </a:rPr>
                <a:t>] = y;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</p:txBody>
        </p:sp>
        <p:sp>
          <p:nvSpPr>
            <p:cNvPr id="39948" name="Rectangle 36"/>
            <p:cNvSpPr>
              <a:spLocks noChangeArrowheads="1"/>
            </p:cNvSpPr>
            <p:nvPr/>
          </p:nvSpPr>
          <p:spPr bwMode="auto">
            <a:xfrm>
              <a:off x="1468" y="2044"/>
              <a:ext cx="7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Courier New" pitchFamily="49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00"/>
                  </a:solidFill>
                  <a:latin typeface="Courier New" pitchFamily="49" charset="0"/>
                </a:rPr>
                <a:t>threadID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321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40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610600" cy="703263"/>
          </a:xfrm>
        </p:spPr>
        <p:txBody>
          <a:bodyPr lIns="90000" tIns="46800" rIns="90000" bIns="4680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/>
              <a:t>Threads, Warps, Thread Blocks</a:t>
            </a:r>
          </a:p>
        </p:txBody>
      </p:sp>
      <p:sp>
        <p:nvSpPr>
          <p:cNvPr id="40973" name="Rectangle 41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839200" cy="2667000"/>
          </a:xfrm>
        </p:spPr>
        <p:txBody>
          <a:bodyPr lIns="90000" tIns="46800" rIns="90000" bIns="46800"/>
          <a:lstStyle/>
          <a:p>
            <a:pPr marL="457200" indent="-457200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>
                <a:solidFill>
                  <a:srgbClr val="0000FF"/>
                </a:solidFill>
              </a:rPr>
              <a:t>Group threads into multiple blocks</a:t>
            </a:r>
          </a:p>
          <a:p>
            <a:pPr marL="973138" lvl="1" indent="-401638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/>
              <a:t>Threads within a block cooperate via shared memory  and barrier synchronization</a:t>
            </a:r>
          </a:p>
          <a:p>
            <a:pPr marL="973138" lvl="1" indent="-401638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/>
              <a:t>Thread block scheduled on a single SM</a:t>
            </a:r>
          </a:p>
          <a:p>
            <a:pPr marL="973138" lvl="1" indent="-401638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/>
              <a:t>Consecutive k(=32) threads (within a block) form a warp</a:t>
            </a:r>
          </a:p>
          <a:p>
            <a:pPr marL="973138" lvl="1" indent="-401638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 err="1"/>
              <a:t>Instrn</a:t>
            </a:r>
            <a:r>
              <a:rPr lang="en-US" dirty="0"/>
              <a:t>. from a ready Warp is scheduled each cycle</a:t>
            </a:r>
          </a:p>
          <a:p>
            <a:pPr marL="973138" lvl="1" indent="-401638" defTabSz="449263" eaLnBrk="1" hangingPunct="1">
              <a:tabLst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  <a:tab pos="10171113" algn="l"/>
              </a:tabLst>
            </a:pPr>
            <a:r>
              <a:rPr lang="en-US" dirty="0"/>
              <a:t>   </a:t>
            </a:r>
          </a:p>
        </p:txBody>
      </p:sp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EDC5B-3F81-465B-B64E-D893B76B9B2A}" type="slidenum">
              <a:rPr lang="en-US"/>
              <a:pPr>
                <a:defRPr/>
              </a:pPr>
              <a:t>31</a:t>
            </a:fld>
            <a:endParaRPr lang="en-US"/>
          </a:p>
        </p:txBody>
      </p:sp>
      <p:grpSp>
        <p:nvGrpSpPr>
          <p:cNvPr id="40965" name="Group 2"/>
          <p:cNvGrpSpPr>
            <a:grpSpLocks/>
          </p:cNvGrpSpPr>
          <p:nvPr/>
        </p:nvGrpSpPr>
        <p:grpSpPr bwMode="auto">
          <a:xfrm>
            <a:off x="457200" y="4438650"/>
            <a:ext cx="2857500" cy="2038350"/>
            <a:chOff x="405" y="2555"/>
            <a:chExt cx="1800" cy="1284"/>
          </a:xfrm>
        </p:grpSpPr>
        <p:grpSp>
          <p:nvGrpSpPr>
            <p:cNvPr id="41054" name="Group 3"/>
            <p:cNvGrpSpPr>
              <a:grpSpLocks/>
            </p:cNvGrpSpPr>
            <p:nvPr/>
          </p:nvGrpSpPr>
          <p:grpSpPr bwMode="auto">
            <a:xfrm>
              <a:off x="1147" y="2718"/>
              <a:ext cx="868" cy="1121"/>
              <a:chOff x="1147" y="2718"/>
              <a:chExt cx="868" cy="1121"/>
            </a:xfrm>
          </p:grpSpPr>
          <p:sp>
            <p:nvSpPr>
              <p:cNvPr id="41057" name="Freeform 4"/>
              <p:cNvSpPr>
                <a:spLocks/>
              </p:cNvSpPr>
              <p:nvPr/>
            </p:nvSpPr>
            <p:spPr bwMode="auto">
              <a:xfrm>
                <a:off x="1147" y="2719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8" name="Freeform 5"/>
              <p:cNvSpPr>
                <a:spLocks/>
              </p:cNvSpPr>
              <p:nvPr/>
            </p:nvSpPr>
            <p:spPr bwMode="auto">
              <a:xfrm>
                <a:off x="1269" y="2718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9" name="Freeform 6"/>
              <p:cNvSpPr>
                <a:spLocks/>
              </p:cNvSpPr>
              <p:nvPr/>
            </p:nvSpPr>
            <p:spPr bwMode="auto">
              <a:xfrm>
                <a:off x="1371" y="2719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60" name="Freeform 7"/>
              <p:cNvSpPr>
                <a:spLocks/>
              </p:cNvSpPr>
              <p:nvPr/>
            </p:nvSpPr>
            <p:spPr bwMode="auto">
              <a:xfrm>
                <a:off x="1485" y="2722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61" name="Freeform 8"/>
              <p:cNvSpPr>
                <a:spLocks/>
              </p:cNvSpPr>
              <p:nvPr/>
            </p:nvSpPr>
            <p:spPr bwMode="auto">
              <a:xfrm>
                <a:off x="1902" y="2718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62" name="Freeform 9"/>
              <p:cNvSpPr>
                <a:spLocks/>
              </p:cNvSpPr>
              <p:nvPr/>
            </p:nvSpPr>
            <p:spPr bwMode="auto">
              <a:xfrm>
                <a:off x="1574" y="2726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63" name="Freeform 10"/>
              <p:cNvSpPr>
                <a:spLocks/>
              </p:cNvSpPr>
              <p:nvPr/>
            </p:nvSpPr>
            <p:spPr bwMode="auto">
              <a:xfrm>
                <a:off x="1685" y="2727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64" name="Freeform 11"/>
              <p:cNvSpPr>
                <a:spLocks/>
              </p:cNvSpPr>
              <p:nvPr/>
            </p:nvSpPr>
            <p:spPr bwMode="auto">
              <a:xfrm>
                <a:off x="1799" y="2718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055" name="Text Box 12"/>
            <p:cNvSpPr txBox="1">
              <a:spLocks noChangeArrowheads="1"/>
            </p:cNvSpPr>
            <p:nvPr/>
          </p:nvSpPr>
          <p:spPr bwMode="auto">
            <a:xfrm>
              <a:off x="983" y="3004"/>
              <a:ext cx="1222" cy="496"/>
            </a:xfrm>
            <a:prstGeom prst="rect">
              <a:avLst/>
            </a:prstGeom>
            <a:solidFill>
              <a:srgbClr val="00000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x =input[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y = 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func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(x);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output[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 = y;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</p:txBody>
        </p:sp>
        <p:sp>
          <p:nvSpPr>
            <p:cNvPr id="41056" name="Rectangle 13"/>
            <p:cNvSpPr>
              <a:spLocks noChangeArrowheads="1"/>
            </p:cNvSpPr>
            <p:nvPr/>
          </p:nvSpPr>
          <p:spPr bwMode="auto">
            <a:xfrm>
              <a:off x="405" y="2555"/>
              <a:ext cx="5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Courier New" pitchFamily="49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200">
                  <a:solidFill>
                    <a:srgbClr val="000000"/>
                  </a:solidFill>
                  <a:latin typeface="Courier New" pitchFamily="49" charset="0"/>
                </a:rPr>
                <a:t>threadID</a:t>
              </a:r>
            </a:p>
          </p:txBody>
        </p:sp>
      </p:grpSp>
      <p:sp>
        <p:nvSpPr>
          <p:cNvPr id="40966" name="Text Box 14"/>
          <p:cNvSpPr txBox="1">
            <a:spLocks noChangeArrowheads="1"/>
          </p:cNvSpPr>
          <p:nvPr/>
        </p:nvSpPr>
        <p:spPr bwMode="auto">
          <a:xfrm>
            <a:off x="1492250" y="4130675"/>
            <a:ext cx="1373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400" b="0">
                <a:solidFill>
                  <a:srgbClr val="000000"/>
                </a:solidFill>
              </a:rPr>
              <a:t>Thread Block 0</a:t>
            </a:r>
          </a:p>
        </p:txBody>
      </p:sp>
      <p:sp>
        <p:nvSpPr>
          <p:cNvPr id="40967" name="Text Box 15"/>
          <p:cNvSpPr txBox="1">
            <a:spLocks noChangeArrowheads="1"/>
          </p:cNvSpPr>
          <p:nvPr/>
        </p:nvSpPr>
        <p:spPr bwMode="auto">
          <a:xfrm>
            <a:off x="5651500" y="5300663"/>
            <a:ext cx="53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>
                <a:solidFill>
                  <a:srgbClr val="000000"/>
                </a:solidFill>
              </a:rPr>
              <a:t>…</a:t>
            </a:r>
          </a:p>
        </p:txBody>
      </p:sp>
      <p:grpSp>
        <p:nvGrpSpPr>
          <p:cNvPr id="40968" name="Group 16"/>
          <p:cNvGrpSpPr>
            <a:grpSpLocks/>
          </p:cNvGrpSpPr>
          <p:nvPr/>
        </p:nvGrpSpPr>
        <p:grpSpPr bwMode="auto">
          <a:xfrm>
            <a:off x="3589338" y="4683125"/>
            <a:ext cx="1939925" cy="1779588"/>
            <a:chOff x="2378" y="2709"/>
            <a:chExt cx="1222" cy="1121"/>
          </a:xfrm>
        </p:grpSpPr>
        <p:grpSp>
          <p:nvGrpSpPr>
            <p:cNvPr id="41044" name="Group 17"/>
            <p:cNvGrpSpPr>
              <a:grpSpLocks/>
            </p:cNvGrpSpPr>
            <p:nvPr/>
          </p:nvGrpSpPr>
          <p:grpSpPr bwMode="auto">
            <a:xfrm>
              <a:off x="2542" y="2709"/>
              <a:ext cx="868" cy="1121"/>
              <a:chOff x="2542" y="2709"/>
              <a:chExt cx="868" cy="1121"/>
            </a:xfrm>
          </p:grpSpPr>
          <p:sp>
            <p:nvSpPr>
              <p:cNvPr id="41046" name="Freeform 18"/>
              <p:cNvSpPr>
                <a:spLocks/>
              </p:cNvSpPr>
              <p:nvPr/>
            </p:nvSpPr>
            <p:spPr bwMode="auto">
              <a:xfrm>
                <a:off x="2542" y="2710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7" name="Freeform 19"/>
              <p:cNvSpPr>
                <a:spLocks/>
              </p:cNvSpPr>
              <p:nvPr/>
            </p:nvSpPr>
            <p:spPr bwMode="auto">
              <a:xfrm>
                <a:off x="2664" y="2709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8" name="Freeform 20"/>
              <p:cNvSpPr>
                <a:spLocks/>
              </p:cNvSpPr>
              <p:nvPr/>
            </p:nvSpPr>
            <p:spPr bwMode="auto">
              <a:xfrm>
                <a:off x="2766" y="2710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9" name="Freeform 21"/>
              <p:cNvSpPr>
                <a:spLocks/>
              </p:cNvSpPr>
              <p:nvPr/>
            </p:nvSpPr>
            <p:spPr bwMode="auto">
              <a:xfrm>
                <a:off x="2880" y="2713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0" name="Freeform 22"/>
              <p:cNvSpPr>
                <a:spLocks/>
              </p:cNvSpPr>
              <p:nvPr/>
            </p:nvSpPr>
            <p:spPr bwMode="auto">
              <a:xfrm>
                <a:off x="3298" y="2709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1" name="Freeform 23"/>
              <p:cNvSpPr>
                <a:spLocks/>
              </p:cNvSpPr>
              <p:nvPr/>
            </p:nvSpPr>
            <p:spPr bwMode="auto">
              <a:xfrm>
                <a:off x="2970" y="2717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2" name="Freeform 24"/>
              <p:cNvSpPr>
                <a:spLocks/>
              </p:cNvSpPr>
              <p:nvPr/>
            </p:nvSpPr>
            <p:spPr bwMode="auto">
              <a:xfrm>
                <a:off x="3080" y="2718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53" name="Freeform 25"/>
              <p:cNvSpPr>
                <a:spLocks/>
              </p:cNvSpPr>
              <p:nvPr/>
            </p:nvSpPr>
            <p:spPr bwMode="auto">
              <a:xfrm>
                <a:off x="3194" y="2709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045" name="Text Box 26"/>
            <p:cNvSpPr txBox="1">
              <a:spLocks noChangeArrowheads="1"/>
            </p:cNvSpPr>
            <p:nvPr/>
          </p:nvSpPr>
          <p:spPr bwMode="auto">
            <a:xfrm>
              <a:off x="2378" y="2995"/>
              <a:ext cx="1222" cy="496"/>
            </a:xfrm>
            <a:prstGeom prst="rect">
              <a:avLst/>
            </a:prstGeom>
            <a:solidFill>
              <a:srgbClr val="00000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x =input[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y = 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func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(x);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output[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 = y;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</p:txBody>
        </p:sp>
      </p:grpSp>
      <p:sp>
        <p:nvSpPr>
          <p:cNvPr id="40969" name="Text Box 27"/>
          <p:cNvSpPr txBox="1">
            <a:spLocks noChangeArrowheads="1"/>
          </p:cNvSpPr>
          <p:nvPr/>
        </p:nvSpPr>
        <p:spPr bwMode="auto">
          <a:xfrm>
            <a:off x="3706813" y="4116388"/>
            <a:ext cx="1373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400" b="0">
                <a:solidFill>
                  <a:srgbClr val="000000"/>
                </a:solidFill>
              </a:rPr>
              <a:t>Thread Block 1</a:t>
            </a:r>
          </a:p>
        </p:txBody>
      </p:sp>
      <p:grpSp>
        <p:nvGrpSpPr>
          <p:cNvPr id="40970" name="Group 28"/>
          <p:cNvGrpSpPr>
            <a:grpSpLocks/>
          </p:cNvGrpSpPr>
          <p:nvPr/>
        </p:nvGrpSpPr>
        <p:grpSpPr bwMode="auto">
          <a:xfrm>
            <a:off x="6324600" y="4684713"/>
            <a:ext cx="1939925" cy="1779587"/>
            <a:chOff x="4101" y="2710"/>
            <a:chExt cx="1222" cy="1121"/>
          </a:xfrm>
        </p:grpSpPr>
        <p:grpSp>
          <p:nvGrpSpPr>
            <p:cNvPr id="41034" name="Group 29"/>
            <p:cNvGrpSpPr>
              <a:grpSpLocks/>
            </p:cNvGrpSpPr>
            <p:nvPr/>
          </p:nvGrpSpPr>
          <p:grpSpPr bwMode="auto">
            <a:xfrm>
              <a:off x="4265" y="2710"/>
              <a:ext cx="868" cy="1121"/>
              <a:chOff x="4265" y="2710"/>
              <a:chExt cx="868" cy="1121"/>
            </a:xfrm>
          </p:grpSpPr>
          <p:sp>
            <p:nvSpPr>
              <p:cNvPr id="41036" name="Freeform 30"/>
              <p:cNvSpPr>
                <a:spLocks/>
              </p:cNvSpPr>
              <p:nvPr/>
            </p:nvSpPr>
            <p:spPr bwMode="auto">
              <a:xfrm>
                <a:off x="4265" y="2711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37" name="Freeform 31"/>
              <p:cNvSpPr>
                <a:spLocks/>
              </p:cNvSpPr>
              <p:nvPr/>
            </p:nvSpPr>
            <p:spPr bwMode="auto">
              <a:xfrm>
                <a:off x="4387" y="2710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38" name="Freeform 32"/>
              <p:cNvSpPr>
                <a:spLocks/>
              </p:cNvSpPr>
              <p:nvPr/>
            </p:nvSpPr>
            <p:spPr bwMode="auto">
              <a:xfrm>
                <a:off x="4489" y="2711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39" name="Freeform 33"/>
              <p:cNvSpPr>
                <a:spLocks/>
              </p:cNvSpPr>
              <p:nvPr/>
            </p:nvSpPr>
            <p:spPr bwMode="auto">
              <a:xfrm>
                <a:off x="4603" y="2714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0" name="Freeform 34"/>
              <p:cNvSpPr>
                <a:spLocks/>
              </p:cNvSpPr>
              <p:nvPr/>
            </p:nvSpPr>
            <p:spPr bwMode="auto">
              <a:xfrm>
                <a:off x="5021" y="2710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1" name="Freeform 35"/>
              <p:cNvSpPr>
                <a:spLocks/>
              </p:cNvSpPr>
              <p:nvPr/>
            </p:nvSpPr>
            <p:spPr bwMode="auto">
              <a:xfrm>
                <a:off x="4693" y="2718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2" name="Freeform 36"/>
              <p:cNvSpPr>
                <a:spLocks/>
              </p:cNvSpPr>
              <p:nvPr/>
            </p:nvSpPr>
            <p:spPr bwMode="auto">
              <a:xfrm>
                <a:off x="4803" y="2719"/>
                <a:ext cx="113" cy="1113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2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3 h 1893"/>
                  <a:gd name="T10" fmla="*/ 39 w 152"/>
                  <a:gd name="T11" fmla="*/ 205 h 1893"/>
                  <a:gd name="T12" fmla="*/ 22 w 152"/>
                  <a:gd name="T13" fmla="*/ 226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43" name="Freeform 37"/>
              <p:cNvSpPr>
                <a:spLocks/>
              </p:cNvSpPr>
              <p:nvPr/>
            </p:nvSpPr>
            <p:spPr bwMode="auto">
              <a:xfrm>
                <a:off x="4917" y="2710"/>
                <a:ext cx="113" cy="1114"/>
              </a:xfrm>
              <a:custGeom>
                <a:avLst/>
                <a:gdLst>
                  <a:gd name="T0" fmla="*/ 0 w 152"/>
                  <a:gd name="T1" fmla="*/ 0 h 1893"/>
                  <a:gd name="T2" fmla="*/ 45 w 152"/>
                  <a:gd name="T3" fmla="*/ 43 h 1893"/>
                  <a:gd name="T4" fmla="*/ 7 w 152"/>
                  <a:gd name="T5" fmla="*/ 85 h 1893"/>
                  <a:gd name="T6" fmla="*/ 36 w 152"/>
                  <a:gd name="T7" fmla="*/ 135 h 1893"/>
                  <a:gd name="T8" fmla="*/ 3 w 152"/>
                  <a:gd name="T9" fmla="*/ 174 h 1893"/>
                  <a:gd name="T10" fmla="*/ 39 w 152"/>
                  <a:gd name="T11" fmla="*/ 206 h 1893"/>
                  <a:gd name="T12" fmla="*/ 22 w 152"/>
                  <a:gd name="T13" fmla="*/ 227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035" name="Text Box 38"/>
            <p:cNvSpPr txBox="1">
              <a:spLocks noChangeArrowheads="1"/>
            </p:cNvSpPr>
            <p:nvPr/>
          </p:nvSpPr>
          <p:spPr bwMode="auto">
            <a:xfrm>
              <a:off x="4101" y="2996"/>
              <a:ext cx="1222" cy="496"/>
            </a:xfrm>
            <a:prstGeom prst="rect">
              <a:avLst/>
            </a:prstGeom>
            <a:solidFill>
              <a:srgbClr val="000000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defTabSz="449263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x =input[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float y = 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func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(x);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output[</a:t>
              </a:r>
              <a:r>
                <a:rPr lang="en-US" sz="900" dirty="0" err="1">
                  <a:solidFill>
                    <a:srgbClr val="FFFFFF"/>
                  </a:solidFill>
                  <a:latin typeface="Courier New" pitchFamily="49" charset="0"/>
                </a:rPr>
                <a:t>threadID</a:t>
              </a: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] = y;</a:t>
              </a:r>
            </a:p>
            <a:p>
              <a:pPr eaLnBrk="1" hangingPunct="1">
                <a:buClr>
                  <a:srgbClr val="FFFFFF"/>
                </a:buClr>
                <a:buSzPct val="100000"/>
                <a:buFont typeface="Courier New" pitchFamily="49" charset="0"/>
                <a:buNone/>
              </a:pPr>
              <a:r>
                <a:rPr lang="en-US" sz="900" dirty="0">
                  <a:solidFill>
                    <a:srgbClr val="FFFFFF"/>
                  </a:solidFill>
                  <a:latin typeface="Courier New" pitchFamily="49" charset="0"/>
                </a:rPr>
                <a:t>…</a:t>
              </a:r>
            </a:p>
          </p:txBody>
        </p:sp>
      </p:grpSp>
      <p:sp>
        <p:nvSpPr>
          <p:cNvPr id="40971" name="Text Box 39"/>
          <p:cNvSpPr txBox="1">
            <a:spLocks noChangeArrowheads="1"/>
          </p:cNvSpPr>
          <p:nvPr/>
        </p:nvSpPr>
        <p:spPr bwMode="auto">
          <a:xfrm>
            <a:off x="6302375" y="4117975"/>
            <a:ext cx="1658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400" b="0">
                <a:solidFill>
                  <a:srgbClr val="000000"/>
                </a:solidFill>
              </a:rPr>
              <a:t>Thread Block N - 1</a:t>
            </a:r>
          </a:p>
        </p:txBody>
      </p:sp>
      <p:grpSp>
        <p:nvGrpSpPr>
          <p:cNvPr id="40974" name="Group 42"/>
          <p:cNvGrpSpPr>
            <a:grpSpLocks/>
          </p:cNvGrpSpPr>
          <p:nvPr/>
        </p:nvGrpSpPr>
        <p:grpSpPr bwMode="auto">
          <a:xfrm>
            <a:off x="1454150" y="4421188"/>
            <a:ext cx="1558925" cy="211137"/>
            <a:chOff x="1033" y="2544"/>
            <a:chExt cx="982" cy="133"/>
          </a:xfrm>
        </p:grpSpPr>
        <p:sp>
          <p:nvSpPr>
            <p:cNvPr id="41015" name="Rectangle 43"/>
            <p:cNvSpPr>
              <a:spLocks noChangeArrowheads="1"/>
            </p:cNvSpPr>
            <p:nvPr/>
          </p:nvSpPr>
          <p:spPr bwMode="auto">
            <a:xfrm>
              <a:off x="1893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1016" name="Rectangle 44"/>
            <p:cNvSpPr>
              <a:spLocks noChangeArrowheads="1"/>
            </p:cNvSpPr>
            <p:nvPr/>
          </p:nvSpPr>
          <p:spPr bwMode="auto">
            <a:xfrm>
              <a:off x="1771" y="254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1017" name="Rectangle 45"/>
            <p:cNvSpPr>
              <a:spLocks noChangeArrowheads="1"/>
            </p:cNvSpPr>
            <p:nvPr/>
          </p:nvSpPr>
          <p:spPr bwMode="auto">
            <a:xfrm>
              <a:off x="1648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1018" name="Rectangle 46"/>
            <p:cNvSpPr>
              <a:spLocks noChangeArrowheads="1"/>
            </p:cNvSpPr>
            <p:nvPr/>
          </p:nvSpPr>
          <p:spPr bwMode="auto">
            <a:xfrm>
              <a:off x="1525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019" name="Rectangle 47"/>
            <p:cNvSpPr>
              <a:spLocks noChangeArrowheads="1"/>
            </p:cNvSpPr>
            <p:nvPr/>
          </p:nvSpPr>
          <p:spPr bwMode="auto">
            <a:xfrm>
              <a:off x="1401" y="2544"/>
              <a:ext cx="1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1020" name="Rectangle 48"/>
            <p:cNvSpPr>
              <a:spLocks noChangeArrowheads="1"/>
            </p:cNvSpPr>
            <p:nvPr/>
          </p:nvSpPr>
          <p:spPr bwMode="auto">
            <a:xfrm>
              <a:off x="1279" y="254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1021" name="Rectangle 49"/>
            <p:cNvSpPr>
              <a:spLocks noChangeArrowheads="1"/>
            </p:cNvSpPr>
            <p:nvPr/>
          </p:nvSpPr>
          <p:spPr bwMode="auto">
            <a:xfrm>
              <a:off x="1156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022" name="Rectangle 50"/>
            <p:cNvSpPr>
              <a:spLocks noChangeArrowheads="1"/>
            </p:cNvSpPr>
            <p:nvPr/>
          </p:nvSpPr>
          <p:spPr bwMode="auto">
            <a:xfrm>
              <a:off x="1033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1023" name="Line 51"/>
            <p:cNvSpPr>
              <a:spLocks noChangeShapeType="1"/>
            </p:cNvSpPr>
            <p:nvPr/>
          </p:nvSpPr>
          <p:spPr bwMode="auto">
            <a:xfrm>
              <a:off x="1033" y="2544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4" name="Line 52"/>
            <p:cNvSpPr>
              <a:spLocks noChangeShapeType="1"/>
            </p:cNvSpPr>
            <p:nvPr/>
          </p:nvSpPr>
          <p:spPr bwMode="auto">
            <a:xfrm>
              <a:off x="1033" y="2678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5" name="Line 53"/>
            <p:cNvSpPr>
              <a:spLocks noChangeShapeType="1"/>
            </p:cNvSpPr>
            <p:nvPr/>
          </p:nvSpPr>
          <p:spPr bwMode="auto">
            <a:xfrm>
              <a:off x="1033" y="2544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6" name="Line 54"/>
            <p:cNvSpPr>
              <a:spLocks noChangeShapeType="1"/>
            </p:cNvSpPr>
            <p:nvPr/>
          </p:nvSpPr>
          <p:spPr bwMode="auto">
            <a:xfrm>
              <a:off x="1156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7" name="Line 55"/>
            <p:cNvSpPr>
              <a:spLocks noChangeShapeType="1"/>
            </p:cNvSpPr>
            <p:nvPr/>
          </p:nvSpPr>
          <p:spPr bwMode="auto">
            <a:xfrm>
              <a:off x="1279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8" name="Line 56"/>
            <p:cNvSpPr>
              <a:spLocks noChangeShapeType="1"/>
            </p:cNvSpPr>
            <p:nvPr/>
          </p:nvSpPr>
          <p:spPr bwMode="auto">
            <a:xfrm>
              <a:off x="1401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29" name="Line 57"/>
            <p:cNvSpPr>
              <a:spLocks noChangeShapeType="1"/>
            </p:cNvSpPr>
            <p:nvPr/>
          </p:nvSpPr>
          <p:spPr bwMode="auto">
            <a:xfrm>
              <a:off x="1525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0" name="Line 58"/>
            <p:cNvSpPr>
              <a:spLocks noChangeShapeType="1"/>
            </p:cNvSpPr>
            <p:nvPr/>
          </p:nvSpPr>
          <p:spPr bwMode="auto">
            <a:xfrm>
              <a:off x="1648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1" name="Line 59"/>
            <p:cNvSpPr>
              <a:spLocks noChangeShapeType="1"/>
            </p:cNvSpPr>
            <p:nvPr/>
          </p:nvSpPr>
          <p:spPr bwMode="auto">
            <a:xfrm>
              <a:off x="1771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2" name="Line 60"/>
            <p:cNvSpPr>
              <a:spLocks noChangeShapeType="1"/>
            </p:cNvSpPr>
            <p:nvPr/>
          </p:nvSpPr>
          <p:spPr bwMode="auto">
            <a:xfrm>
              <a:off x="1893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33" name="Line 61"/>
            <p:cNvSpPr>
              <a:spLocks noChangeShapeType="1"/>
            </p:cNvSpPr>
            <p:nvPr/>
          </p:nvSpPr>
          <p:spPr bwMode="auto">
            <a:xfrm>
              <a:off x="2016" y="2544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975" name="Group 62"/>
          <p:cNvGrpSpPr>
            <a:grpSpLocks/>
          </p:cNvGrpSpPr>
          <p:nvPr/>
        </p:nvGrpSpPr>
        <p:grpSpPr bwMode="auto">
          <a:xfrm>
            <a:off x="3613150" y="4421188"/>
            <a:ext cx="1558925" cy="211137"/>
            <a:chOff x="2393" y="2544"/>
            <a:chExt cx="982" cy="133"/>
          </a:xfrm>
        </p:grpSpPr>
        <p:sp>
          <p:nvSpPr>
            <p:cNvPr id="40996" name="Rectangle 63"/>
            <p:cNvSpPr>
              <a:spLocks noChangeArrowheads="1"/>
            </p:cNvSpPr>
            <p:nvPr/>
          </p:nvSpPr>
          <p:spPr bwMode="auto">
            <a:xfrm>
              <a:off x="3253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0997" name="Rectangle 64"/>
            <p:cNvSpPr>
              <a:spLocks noChangeArrowheads="1"/>
            </p:cNvSpPr>
            <p:nvPr/>
          </p:nvSpPr>
          <p:spPr bwMode="auto">
            <a:xfrm>
              <a:off x="3131" y="254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0998" name="Rectangle 65"/>
            <p:cNvSpPr>
              <a:spLocks noChangeArrowheads="1"/>
            </p:cNvSpPr>
            <p:nvPr/>
          </p:nvSpPr>
          <p:spPr bwMode="auto">
            <a:xfrm>
              <a:off x="3008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0999" name="Rectangle 66"/>
            <p:cNvSpPr>
              <a:spLocks noChangeArrowheads="1"/>
            </p:cNvSpPr>
            <p:nvPr/>
          </p:nvSpPr>
          <p:spPr bwMode="auto">
            <a:xfrm>
              <a:off x="2885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1000" name="Rectangle 67"/>
            <p:cNvSpPr>
              <a:spLocks noChangeArrowheads="1"/>
            </p:cNvSpPr>
            <p:nvPr/>
          </p:nvSpPr>
          <p:spPr bwMode="auto">
            <a:xfrm>
              <a:off x="2761" y="2544"/>
              <a:ext cx="1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1001" name="Rectangle 68"/>
            <p:cNvSpPr>
              <a:spLocks noChangeArrowheads="1"/>
            </p:cNvSpPr>
            <p:nvPr/>
          </p:nvSpPr>
          <p:spPr bwMode="auto">
            <a:xfrm>
              <a:off x="2639" y="254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1002" name="Rectangle 69"/>
            <p:cNvSpPr>
              <a:spLocks noChangeArrowheads="1"/>
            </p:cNvSpPr>
            <p:nvPr/>
          </p:nvSpPr>
          <p:spPr bwMode="auto">
            <a:xfrm>
              <a:off x="2516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1003" name="Rectangle 70"/>
            <p:cNvSpPr>
              <a:spLocks noChangeArrowheads="1"/>
            </p:cNvSpPr>
            <p:nvPr/>
          </p:nvSpPr>
          <p:spPr bwMode="auto">
            <a:xfrm>
              <a:off x="2393" y="2544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1004" name="Line 71"/>
            <p:cNvSpPr>
              <a:spLocks noChangeShapeType="1"/>
            </p:cNvSpPr>
            <p:nvPr/>
          </p:nvSpPr>
          <p:spPr bwMode="auto">
            <a:xfrm>
              <a:off x="2393" y="2544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05" name="Line 72"/>
            <p:cNvSpPr>
              <a:spLocks noChangeShapeType="1"/>
            </p:cNvSpPr>
            <p:nvPr/>
          </p:nvSpPr>
          <p:spPr bwMode="auto">
            <a:xfrm>
              <a:off x="2393" y="2678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06" name="Line 73"/>
            <p:cNvSpPr>
              <a:spLocks noChangeShapeType="1"/>
            </p:cNvSpPr>
            <p:nvPr/>
          </p:nvSpPr>
          <p:spPr bwMode="auto">
            <a:xfrm>
              <a:off x="2393" y="2544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07" name="Line 74"/>
            <p:cNvSpPr>
              <a:spLocks noChangeShapeType="1"/>
            </p:cNvSpPr>
            <p:nvPr/>
          </p:nvSpPr>
          <p:spPr bwMode="auto">
            <a:xfrm>
              <a:off x="2516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08" name="Line 75"/>
            <p:cNvSpPr>
              <a:spLocks noChangeShapeType="1"/>
            </p:cNvSpPr>
            <p:nvPr/>
          </p:nvSpPr>
          <p:spPr bwMode="auto">
            <a:xfrm>
              <a:off x="2639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09" name="Line 76"/>
            <p:cNvSpPr>
              <a:spLocks noChangeShapeType="1"/>
            </p:cNvSpPr>
            <p:nvPr/>
          </p:nvSpPr>
          <p:spPr bwMode="auto">
            <a:xfrm>
              <a:off x="2761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10" name="Line 77"/>
            <p:cNvSpPr>
              <a:spLocks noChangeShapeType="1"/>
            </p:cNvSpPr>
            <p:nvPr/>
          </p:nvSpPr>
          <p:spPr bwMode="auto">
            <a:xfrm>
              <a:off x="2885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11" name="Line 78"/>
            <p:cNvSpPr>
              <a:spLocks noChangeShapeType="1"/>
            </p:cNvSpPr>
            <p:nvPr/>
          </p:nvSpPr>
          <p:spPr bwMode="auto">
            <a:xfrm>
              <a:off x="3008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12" name="Line 79"/>
            <p:cNvSpPr>
              <a:spLocks noChangeShapeType="1"/>
            </p:cNvSpPr>
            <p:nvPr/>
          </p:nvSpPr>
          <p:spPr bwMode="auto">
            <a:xfrm>
              <a:off x="3131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13" name="Line 80"/>
            <p:cNvSpPr>
              <a:spLocks noChangeShapeType="1"/>
            </p:cNvSpPr>
            <p:nvPr/>
          </p:nvSpPr>
          <p:spPr bwMode="auto">
            <a:xfrm>
              <a:off x="3253" y="2544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014" name="Line 81"/>
            <p:cNvSpPr>
              <a:spLocks noChangeShapeType="1"/>
            </p:cNvSpPr>
            <p:nvPr/>
          </p:nvSpPr>
          <p:spPr bwMode="auto">
            <a:xfrm>
              <a:off x="3376" y="2544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976" name="Group 82"/>
          <p:cNvGrpSpPr>
            <a:grpSpLocks/>
          </p:cNvGrpSpPr>
          <p:nvPr/>
        </p:nvGrpSpPr>
        <p:grpSpPr bwMode="auto">
          <a:xfrm>
            <a:off x="6348413" y="4422775"/>
            <a:ext cx="1558925" cy="211138"/>
            <a:chOff x="4116" y="2545"/>
            <a:chExt cx="982" cy="133"/>
          </a:xfrm>
        </p:grpSpPr>
        <p:sp>
          <p:nvSpPr>
            <p:cNvPr id="40977" name="Rectangle 83"/>
            <p:cNvSpPr>
              <a:spLocks noChangeArrowheads="1"/>
            </p:cNvSpPr>
            <p:nvPr/>
          </p:nvSpPr>
          <p:spPr bwMode="auto">
            <a:xfrm>
              <a:off x="4976" y="2545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40978" name="Rectangle 84"/>
            <p:cNvSpPr>
              <a:spLocks noChangeArrowheads="1"/>
            </p:cNvSpPr>
            <p:nvPr/>
          </p:nvSpPr>
          <p:spPr bwMode="auto">
            <a:xfrm>
              <a:off x="4854" y="2545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0979" name="Rectangle 85"/>
            <p:cNvSpPr>
              <a:spLocks noChangeArrowheads="1"/>
            </p:cNvSpPr>
            <p:nvPr/>
          </p:nvSpPr>
          <p:spPr bwMode="auto">
            <a:xfrm>
              <a:off x="4731" y="2545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0980" name="Rectangle 86"/>
            <p:cNvSpPr>
              <a:spLocks noChangeArrowheads="1"/>
            </p:cNvSpPr>
            <p:nvPr/>
          </p:nvSpPr>
          <p:spPr bwMode="auto">
            <a:xfrm>
              <a:off x="4608" y="2545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0981" name="Rectangle 87"/>
            <p:cNvSpPr>
              <a:spLocks noChangeArrowheads="1"/>
            </p:cNvSpPr>
            <p:nvPr/>
          </p:nvSpPr>
          <p:spPr bwMode="auto">
            <a:xfrm>
              <a:off x="4484" y="2545"/>
              <a:ext cx="12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0982" name="Rectangle 88"/>
            <p:cNvSpPr>
              <a:spLocks noChangeArrowheads="1"/>
            </p:cNvSpPr>
            <p:nvPr/>
          </p:nvSpPr>
          <p:spPr bwMode="auto">
            <a:xfrm>
              <a:off x="4362" y="2545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0983" name="Rectangle 89"/>
            <p:cNvSpPr>
              <a:spLocks noChangeArrowheads="1"/>
            </p:cNvSpPr>
            <p:nvPr/>
          </p:nvSpPr>
          <p:spPr bwMode="auto">
            <a:xfrm>
              <a:off x="4239" y="2545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0984" name="Rectangle 90"/>
            <p:cNvSpPr>
              <a:spLocks noChangeArrowheads="1"/>
            </p:cNvSpPr>
            <p:nvPr/>
          </p:nvSpPr>
          <p:spPr bwMode="auto">
            <a:xfrm>
              <a:off x="4116" y="2545"/>
              <a:ext cx="12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/>
            <a:p>
              <a:pPr defTabSz="449263">
                <a:spcBef>
                  <a:spcPts val="2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800" b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0985" name="Line 91"/>
            <p:cNvSpPr>
              <a:spLocks noChangeShapeType="1"/>
            </p:cNvSpPr>
            <p:nvPr/>
          </p:nvSpPr>
          <p:spPr bwMode="auto">
            <a:xfrm>
              <a:off x="4116" y="2545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86" name="Line 92"/>
            <p:cNvSpPr>
              <a:spLocks noChangeShapeType="1"/>
            </p:cNvSpPr>
            <p:nvPr/>
          </p:nvSpPr>
          <p:spPr bwMode="auto">
            <a:xfrm>
              <a:off x="4116" y="2679"/>
              <a:ext cx="983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87" name="Line 93"/>
            <p:cNvSpPr>
              <a:spLocks noChangeShapeType="1"/>
            </p:cNvSpPr>
            <p:nvPr/>
          </p:nvSpPr>
          <p:spPr bwMode="auto">
            <a:xfrm>
              <a:off x="4116" y="2545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88" name="Line 94"/>
            <p:cNvSpPr>
              <a:spLocks noChangeShapeType="1"/>
            </p:cNvSpPr>
            <p:nvPr/>
          </p:nvSpPr>
          <p:spPr bwMode="auto">
            <a:xfrm>
              <a:off x="4239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89" name="Line 95"/>
            <p:cNvSpPr>
              <a:spLocks noChangeShapeType="1"/>
            </p:cNvSpPr>
            <p:nvPr/>
          </p:nvSpPr>
          <p:spPr bwMode="auto">
            <a:xfrm>
              <a:off x="4362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0" name="Line 96"/>
            <p:cNvSpPr>
              <a:spLocks noChangeShapeType="1"/>
            </p:cNvSpPr>
            <p:nvPr/>
          </p:nvSpPr>
          <p:spPr bwMode="auto">
            <a:xfrm>
              <a:off x="4484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1" name="Line 97"/>
            <p:cNvSpPr>
              <a:spLocks noChangeShapeType="1"/>
            </p:cNvSpPr>
            <p:nvPr/>
          </p:nvSpPr>
          <p:spPr bwMode="auto">
            <a:xfrm>
              <a:off x="4608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2" name="Line 98"/>
            <p:cNvSpPr>
              <a:spLocks noChangeShapeType="1"/>
            </p:cNvSpPr>
            <p:nvPr/>
          </p:nvSpPr>
          <p:spPr bwMode="auto">
            <a:xfrm>
              <a:off x="4731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3" name="Line 99"/>
            <p:cNvSpPr>
              <a:spLocks noChangeShapeType="1"/>
            </p:cNvSpPr>
            <p:nvPr/>
          </p:nvSpPr>
          <p:spPr bwMode="auto">
            <a:xfrm>
              <a:off x="4854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4" name="Line 100"/>
            <p:cNvSpPr>
              <a:spLocks noChangeShapeType="1"/>
            </p:cNvSpPr>
            <p:nvPr/>
          </p:nvSpPr>
          <p:spPr bwMode="auto">
            <a:xfrm>
              <a:off x="4976" y="2545"/>
              <a:ext cx="1" cy="134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95" name="Line 101"/>
            <p:cNvSpPr>
              <a:spLocks noChangeShapeType="1"/>
            </p:cNvSpPr>
            <p:nvPr/>
          </p:nvSpPr>
          <p:spPr bwMode="auto">
            <a:xfrm>
              <a:off x="5099" y="2545"/>
              <a:ext cx="1" cy="134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600200" y="4689475"/>
            <a:ext cx="795338" cy="1939925"/>
          </a:xfrm>
          <a:prstGeom prst="rect">
            <a:avLst/>
          </a:prstGeom>
          <a:solidFill>
            <a:srgbClr val="BBE0E3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405062" y="4689475"/>
            <a:ext cx="795338" cy="1939925"/>
          </a:xfrm>
          <a:prstGeom prst="rect">
            <a:avLst/>
          </a:prstGeom>
          <a:solidFill>
            <a:srgbClr val="00FFFF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65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3" grpId="0" build="p"/>
      <p:bldP spid="40966" grpId="0" uiExpand="1"/>
      <p:bldP spid="40967" grpId="0" uiExpand="1"/>
      <p:bldP spid="40969" grpId="0"/>
      <p:bldP spid="40971" grpId="0"/>
      <p:bldP spid="2" grpId="0" animBg="1"/>
      <p:bldP spid="10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001000" cy="1066800"/>
          </a:xfrm>
        </p:spPr>
        <p:txBody>
          <a:bodyPr/>
          <a:lstStyle/>
          <a:p>
            <a:pPr eaLnBrk="1" hangingPunct="1"/>
            <a:r>
              <a:rPr lang="en-US" sz="3600"/>
              <a:t>Thread Batching: Grids and Blocks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4495800" cy="5008563"/>
          </a:xfrm>
          <a:noFill/>
        </p:spPr>
        <p:txBody>
          <a:bodyPr>
            <a:normAutofit lnSpcReduction="10000"/>
          </a:bodyPr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sz="2400" dirty="0"/>
              <a:t>Program consists of many kernels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/>
              <a:t>A kernel is a grid of 1-D or 2-D thread blocks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/>
              <a:t>Each thread block is a 1-D, 2-D or 3-D array of threads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/>
              <a:t>All  threads  do the same work; programmer specifies what a thread does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sz="2400" dirty="0"/>
              <a:t>Threads in a </a:t>
            </a:r>
            <a:r>
              <a:rPr lang="en-US" sz="2400" dirty="0" err="1"/>
              <a:t>threadblock</a:t>
            </a:r>
            <a:r>
              <a:rPr lang="en-US" sz="2400" dirty="0"/>
              <a:t> can cooperate with each other </a:t>
            </a:r>
          </a:p>
          <a:p>
            <a:pPr marL="974725" lvl="1" indent="-403225" eaLnBrk="1" hangingPunct="1">
              <a:lnSpc>
                <a:spcPct val="90000"/>
              </a:lnSpc>
            </a:pPr>
            <a:r>
              <a:rPr lang="en-US" sz="2000" dirty="0"/>
              <a:t>Synchronizing their execution</a:t>
            </a:r>
          </a:p>
          <a:p>
            <a:pPr marL="974725" lvl="1" indent="-403225" eaLnBrk="1" hangingPunct="1">
              <a:lnSpc>
                <a:spcPct val="90000"/>
              </a:lnSpc>
            </a:pPr>
            <a:r>
              <a:rPr lang="en-US" sz="2000" dirty="0"/>
              <a:t>Sharing data through a low latency shared memory</a:t>
            </a:r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AA2A82-13BD-4CDA-AF05-C277E624927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91" name="AutoShape 4"/>
          <p:cNvSpPr>
            <a:spLocks noChangeAspect="1" noChangeArrowheads="1"/>
          </p:cNvSpPr>
          <p:nvPr/>
        </p:nvSpPr>
        <p:spPr bwMode="auto">
          <a:xfrm>
            <a:off x="4876800" y="1066800"/>
            <a:ext cx="4056063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Text Box 5"/>
          <p:cNvSpPr txBox="1">
            <a:spLocks noChangeArrowheads="1"/>
          </p:cNvSpPr>
          <p:nvPr/>
        </p:nvSpPr>
        <p:spPr bwMode="auto">
          <a:xfrm>
            <a:off x="4881563" y="1071563"/>
            <a:ext cx="1065212" cy="454660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3300"/>
                </a:solidFill>
              </a:rPr>
              <a:t>Host</a:t>
            </a:r>
            <a:endParaRPr lang="en-US" b="0">
              <a:solidFill>
                <a:srgbClr val="003300"/>
              </a:solidFill>
            </a:endParaRPr>
          </a:p>
        </p:txBody>
      </p:sp>
      <p:sp>
        <p:nvSpPr>
          <p:cNvPr id="41993" name="Text Box 6"/>
          <p:cNvSpPr txBox="1">
            <a:spLocks noChangeArrowheads="1"/>
          </p:cNvSpPr>
          <p:nvPr/>
        </p:nvSpPr>
        <p:spPr bwMode="auto">
          <a:xfrm>
            <a:off x="5138738" y="1830388"/>
            <a:ext cx="685800" cy="533400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003300"/>
                </a:solidFill>
              </a:rPr>
              <a:t>Kernel 1</a:t>
            </a:r>
            <a:endParaRPr lang="en-US" b="0">
              <a:solidFill>
                <a:srgbClr val="003300"/>
              </a:solidFill>
            </a:endParaRPr>
          </a:p>
        </p:txBody>
      </p:sp>
      <p:sp>
        <p:nvSpPr>
          <p:cNvPr id="41994" name="Text Box 7"/>
          <p:cNvSpPr txBox="1">
            <a:spLocks noChangeArrowheads="1"/>
          </p:cNvSpPr>
          <p:nvPr/>
        </p:nvSpPr>
        <p:spPr bwMode="auto">
          <a:xfrm>
            <a:off x="5116513" y="3582988"/>
            <a:ext cx="682625" cy="53022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rgbClr val="003300"/>
                </a:solidFill>
              </a:rPr>
              <a:t>Kernel 2</a:t>
            </a:r>
            <a:endParaRPr lang="en-US" b="0">
              <a:solidFill>
                <a:srgbClr val="003300"/>
              </a:solidFill>
            </a:endParaRPr>
          </a:p>
        </p:txBody>
      </p:sp>
      <p:sp>
        <p:nvSpPr>
          <p:cNvPr id="41995" name="Line 8"/>
          <p:cNvSpPr>
            <a:spLocks noChangeShapeType="1"/>
          </p:cNvSpPr>
          <p:nvPr/>
        </p:nvSpPr>
        <p:spPr bwMode="auto">
          <a:xfrm>
            <a:off x="5010150" y="1733550"/>
            <a:ext cx="1588" cy="26971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996" name="Text Box 9"/>
          <p:cNvSpPr txBox="1">
            <a:spLocks noChangeArrowheads="1"/>
          </p:cNvSpPr>
          <p:nvPr/>
        </p:nvSpPr>
        <p:spPr bwMode="auto">
          <a:xfrm>
            <a:off x="6135688" y="1079500"/>
            <a:ext cx="2792412" cy="454660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3300"/>
                </a:solidFill>
              </a:rPr>
              <a:t>Device</a:t>
            </a:r>
            <a:endParaRPr lang="en-US" b="0">
              <a:solidFill>
                <a:srgbClr val="003300"/>
              </a:solidFill>
            </a:endParaRPr>
          </a:p>
        </p:txBody>
      </p:sp>
      <p:grpSp>
        <p:nvGrpSpPr>
          <p:cNvPr id="41997" name="Group 10"/>
          <p:cNvGrpSpPr>
            <a:grpSpLocks/>
          </p:cNvGrpSpPr>
          <p:nvPr/>
        </p:nvGrpSpPr>
        <p:grpSpPr bwMode="auto">
          <a:xfrm>
            <a:off x="6294438" y="1490663"/>
            <a:ext cx="2466975" cy="1593850"/>
            <a:chOff x="3820" y="4577"/>
            <a:chExt cx="4116" cy="2660"/>
          </a:xfrm>
        </p:grpSpPr>
        <p:sp>
          <p:nvSpPr>
            <p:cNvPr id="42054" name="Text Box 11"/>
            <p:cNvSpPr txBox="1">
              <a:spLocks noChangeArrowheads="1"/>
            </p:cNvSpPr>
            <p:nvPr/>
          </p:nvSpPr>
          <p:spPr bwMode="auto">
            <a:xfrm>
              <a:off x="3820" y="4577"/>
              <a:ext cx="4116" cy="266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003300"/>
                  </a:solidFill>
                </a:rPr>
                <a:t>Grid 1</a:t>
              </a:r>
              <a:endParaRPr lang="en-US" b="0">
                <a:solidFill>
                  <a:srgbClr val="003300"/>
                </a:solidFill>
              </a:endParaRPr>
            </a:p>
          </p:txBody>
        </p:sp>
        <p:grpSp>
          <p:nvGrpSpPr>
            <p:cNvPr id="42055" name="Group 12"/>
            <p:cNvGrpSpPr>
              <a:grpSpLocks/>
            </p:cNvGrpSpPr>
            <p:nvPr/>
          </p:nvGrpSpPr>
          <p:grpSpPr bwMode="auto">
            <a:xfrm>
              <a:off x="3985" y="5169"/>
              <a:ext cx="3785" cy="864"/>
              <a:chOff x="3997" y="5169"/>
              <a:chExt cx="3785" cy="864"/>
            </a:xfrm>
          </p:grpSpPr>
          <p:sp>
            <p:nvSpPr>
              <p:cNvPr id="42060" name="Text Box 13"/>
              <p:cNvSpPr txBox="1">
                <a:spLocks noChangeArrowheads="1"/>
              </p:cNvSpPr>
              <p:nvPr/>
            </p:nvSpPr>
            <p:spPr bwMode="auto">
              <a:xfrm>
                <a:off x="3997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(0, 0)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61" name="Text Box 14"/>
              <p:cNvSpPr txBox="1">
                <a:spLocks noChangeArrowheads="1"/>
              </p:cNvSpPr>
              <p:nvPr/>
            </p:nvSpPr>
            <p:spPr bwMode="auto">
              <a:xfrm>
                <a:off x="5299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(1, 0)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62" name="Text Box 15"/>
              <p:cNvSpPr txBox="1">
                <a:spLocks noChangeArrowheads="1"/>
              </p:cNvSpPr>
              <p:nvPr/>
            </p:nvSpPr>
            <p:spPr bwMode="auto">
              <a:xfrm>
                <a:off x="6601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(2, 0)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</p:grpSp>
        <p:grpSp>
          <p:nvGrpSpPr>
            <p:cNvPr id="42056" name="Group 16"/>
            <p:cNvGrpSpPr>
              <a:grpSpLocks/>
            </p:cNvGrpSpPr>
            <p:nvPr/>
          </p:nvGrpSpPr>
          <p:grpSpPr bwMode="auto">
            <a:xfrm>
              <a:off x="3985" y="6187"/>
              <a:ext cx="3785" cy="864"/>
              <a:chOff x="3997" y="5169"/>
              <a:chExt cx="3785" cy="864"/>
            </a:xfrm>
          </p:grpSpPr>
          <p:sp>
            <p:nvSpPr>
              <p:cNvPr id="42057" name="Text Box 17"/>
              <p:cNvSpPr txBox="1">
                <a:spLocks noChangeArrowheads="1"/>
              </p:cNvSpPr>
              <p:nvPr/>
            </p:nvSpPr>
            <p:spPr bwMode="auto">
              <a:xfrm>
                <a:off x="3997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(0, 1)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58" name="Text Box 18"/>
              <p:cNvSpPr txBox="1">
                <a:spLocks noChangeArrowheads="1"/>
              </p:cNvSpPr>
              <p:nvPr/>
            </p:nvSpPr>
            <p:spPr bwMode="auto">
              <a:xfrm>
                <a:off x="5299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(1, 1)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59" name="Text Box 19"/>
              <p:cNvSpPr txBox="1">
                <a:spLocks noChangeArrowheads="1"/>
              </p:cNvSpPr>
              <p:nvPr/>
            </p:nvSpPr>
            <p:spPr bwMode="auto">
              <a:xfrm>
                <a:off x="6601" y="5169"/>
                <a:ext cx="1181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Block</a:t>
                </a:r>
              </a:p>
              <a:p>
                <a:pPr algn="ctr" eaLnBrk="1" hangingPunct="1"/>
                <a:r>
                  <a:rPr lang="en-US" sz="1200">
                    <a:solidFill>
                      <a:srgbClr val="003300"/>
                    </a:solidFill>
                  </a:rPr>
                  <a:t>(2, 1)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</p:grpSp>
      </p:grpSp>
      <p:grpSp>
        <p:nvGrpSpPr>
          <p:cNvPr id="41998" name="Group 20"/>
          <p:cNvGrpSpPr>
            <a:grpSpLocks/>
          </p:cNvGrpSpPr>
          <p:nvPr/>
        </p:nvGrpSpPr>
        <p:grpSpPr bwMode="auto">
          <a:xfrm>
            <a:off x="6491288" y="3235325"/>
            <a:ext cx="2073275" cy="2247900"/>
            <a:chOff x="4730" y="7615"/>
            <a:chExt cx="3458" cy="3752"/>
          </a:xfrm>
        </p:grpSpPr>
        <p:sp>
          <p:nvSpPr>
            <p:cNvPr id="42038" name="Text Box 21"/>
            <p:cNvSpPr txBox="1">
              <a:spLocks noChangeArrowheads="1"/>
            </p:cNvSpPr>
            <p:nvPr/>
          </p:nvSpPr>
          <p:spPr bwMode="auto">
            <a:xfrm>
              <a:off x="4730" y="7615"/>
              <a:ext cx="3458" cy="3752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003300"/>
                  </a:solidFill>
                </a:rPr>
                <a:t>Grid 2</a:t>
              </a:r>
              <a:endParaRPr lang="en-US" b="0">
                <a:solidFill>
                  <a:srgbClr val="003300"/>
                </a:solidFill>
              </a:endParaRPr>
            </a:p>
          </p:txBody>
        </p:sp>
        <p:grpSp>
          <p:nvGrpSpPr>
            <p:cNvPr id="42039" name="Group 22"/>
            <p:cNvGrpSpPr>
              <a:grpSpLocks/>
            </p:cNvGrpSpPr>
            <p:nvPr/>
          </p:nvGrpSpPr>
          <p:grpSpPr bwMode="auto">
            <a:xfrm>
              <a:off x="4902" y="8203"/>
              <a:ext cx="3114" cy="892"/>
              <a:chOff x="4391" y="8441"/>
              <a:chExt cx="3114" cy="892"/>
            </a:xfrm>
          </p:grpSpPr>
          <p:sp>
            <p:nvSpPr>
              <p:cNvPr id="42050" name="Text Box 23"/>
              <p:cNvSpPr txBox="1">
                <a:spLocks noChangeArrowheads="1"/>
              </p:cNvSpPr>
              <p:nvPr/>
            </p:nvSpPr>
            <p:spPr bwMode="auto">
              <a:xfrm>
                <a:off x="4391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51" name="Text Box 24"/>
              <p:cNvSpPr txBox="1">
                <a:spLocks noChangeArrowheads="1"/>
              </p:cNvSpPr>
              <p:nvPr/>
            </p:nvSpPr>
            <p:spPr bwMode="auto">
              <a:xfrm>
                <a:off x="5199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52" name="Text Box 25"/>
              <p:cNvSpPr txBox="1">
                <a:spLocks noChangeArrowheads="1"/>
              </p:cNvSpPr>
              <p:nvPr/>
            </p:nvSpPr>
            <p:spPr bwMode="auto">
              <a:xfrm>
                <a:off x="6007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53" name="Text Box 26"/>
              <p:cNvSpPr txBox="1">
                <a:spLocks noChangeArrowheads="1"/>
              </p:cNvSpPr>
              <p:nvPr/>
            </p:nvSpPr>
            <p:spPr bwMode="auto">
              <a:xfrm>
                <a:off x="6816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</p:grpSp>
        <p:grpSp>
          <p:nvGrpSpPr>
            <p:cNvPr id="42040" name="Group 27"/>
            <p:cNvGrpSpPr>
              <a:grpSpLocks/>
            </p:cNvGrpSpPr>
            <p:nvPr/>
          </p:nvGrpSpPr>
          <p:grpSpPr bwMode="auto">
            <a:xfrm>
              <a:off x="4902" y="9253"/>
              <a:ext cx="3114" cy="892"/>
              <a:chOff x="4391" y="8441"/>
              <a:chExt cx="3114" cy="892"/>
            </a:xfrm>
          </p:grpSpPr>
          <p:sp>
            <p:nvSpPr>
              <p:cNvPr id="42046" name="Text Box 28"/>
              <p:cNvSpPr txBox="1">
                <a:spLocks noChangeArrowheads="1"/>
              </p:cNvSpPr>
              <p:nvPr/>
            </p:nvSpPr>
            <p:spPr bwMode="auto">
              <a:xfrm>
                <a:off x="4391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7" name="Text Box 29"/>
              <p:cNvSpPr txBox="1">
                <a:spLocks noChangeArrowheads="1"/>
              </p:cNvSpPr>
              <p:nvPr/>
            </p:nvSpPr>
            <p:spPr bwMode="auto">
              <a:xfrm>
                <a:off x="5199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8" name="Text Box 30"/>
              <p:cNvSpPr txBox="1">
                <a:spLocks noChangeArrowheads="1"/>
              </p:cNvSpPr>
              <p:nvPr/>
            </p:nvSpPr>
            <p:spPr bwMode="auto">
              <a:xfrm>
                <a:off x="6007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9" name="Text Box 31"/>
              <p:cNvSpPr txBox="1">
                <a:spLocks noChangeArrowheads="1"/>
              </p:cNvSpPr>
              <p:nvPr/>
            </p:nvSpPr>
            <p:spPr bwMode="auto">
              <a:xfrm>
                <a:off x="6816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</p:grpSp>
        <p:grpSp>
          <p:nvGrpSpPr>
            <p:cNvPr id="42041" name="Group 32"/>
            <p:cNvGrpSpPr>
              <a:grpSpLocks/>
            </p:cNvGrpSpPr>
            <p:nvPr/>
          </p:nvGrpSpPr>
          <p:grpSpPr bwMode="auto">
            <a:xfrm>
              <a:off x="4902" y="10303"/>
              <a:ext cx="3114" cy="892"/>
              <a:chOff x="4391" y="8441"/>
              <a:chExt cx="3114" cy="892"/>
            </a:xfrm>
          </p:grpSpPr>
          <p:sp>
            <p:nvSpPr>
              <p:cNvPr id="42042" name="Text Box 33"/>
              <p:cNvSpPr txBox="1">
                <a:spLocks noChangeArrowheads="1"/>
              </p:cNvSpPr>
              <p:nvPr/>
            </p:nvSpPr>
            <p:spPr bwMode="auto">
              <a:xfrm>
                <a:off x="4391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3" name="Text Box 34"/>
              <p:cNvSpPr txBox="1">
                <a:spLocks noChangeArrowheads="1"/>
              </p:cNvSpPr>
              <p:nvPr/>
            </p:nvSpPr>
            <p:spPr bwMode="auto">
              <a:xfrm>
                <a:off x="5199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4" name="Text Box 35"/>
              <p:cNvSpPr txBox="1">
                <a:spLocks noChangeArrowheads="1"/>
              </p:cNvSpPr>
              <p:nvPr/>
            </p:nvSpPr>
            <p:spPr bwMode="auto">
              <a:xfrm>
                <a:off x="6007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  <p:sp>
            <p:nvSpPr>
              <p:cNvPr id="42045" name="Text Box 36"/>
              <p:cNvSpPr txBox="1">
                <a:spLocks noChangeArrowheads="1"/>
              </p:cNvSpPr>
              <p:nvPr/>
            </p:nvSpPr>
            <p:spPr bwMode="auto">
              <a:xfrm>
                <a:off x="6816" y="8441"/>
                <a:ext cx="689" cy="8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b="0">
                  <a:solidFill>
                    <a:srgbClr val="003300"/>
                  </a:solidFill>
                </a:endParaRPr>
              </a:p>
            </p:txBody>
          </p:sp>
        </p:grpSp>
      </p:grpSp>
      <p:sp>
        <p:nvSpPr>
          <p:cNvPr id="41999" name="Line 37"/>
          <p:cNvSpPr>
            <a:spLocks noChangeShapeType="1"/>
          </p:cNvSpPr>
          <p:nvPr/>
        </p:nvSpPr>
        <p:spPr bwMode="auto">
          <a:xfrm>
            <a:off x="5783263" y="1998663"/>
            <a:ext cx="511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000" name="Line 38"/>
          <p:cNvSpPr>
            <a:spLocks noChangeShapeType="1"/>
          </p:cNvSpPr>
          <p:nvPr/>
        </p:nvSpPr>
        <p:spPr bwMode="auto">
          <a:xfrm>
            <a:off x="5799138" y="3749675"/>
            <a:ext cx="68738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5480050" y="2438400"/>
            <a:ext cx="2801938" cy="3992563"/>
            <a:chOff x="3452" y="1536"/>
            <a:chExt cx="1765" cy="2515"/>
          </a:xfrm>
        </p:grpSpPr>
        <p:grpSp>
          <p:nvGrpSpPr>
            <p:cNvPr id="42005" name="Group 40"/>
            <p:cNvGrpSpPr>
              <a:grpSpLocks/>
            </p:cNvGrpSpPr>
            <p:nvPr/>
          </p:nvGrpSpPr>
          <p:grpSpPr bwMode="auto">
            <a:xfrm>
              <a:off x="3452" y="2756"/>
              <a:ext cx="1765" cy="1295"/>
              <a:chOff x="1972" y="8931"/>
              <a:chExt cx="4676" cy="3430"/>
            </a:xfrm>
          </p:grpSpPr>
          <p:sp>
            <p:nvSpPr>
              <p:cNvPr id="42010" name="Text Box 41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3300"/>
                    </a:solidFill>
                  </a:rPr>
                  <a:t>Block (1, 1)</a:t>
                </a:r>
                <a:endParaRPr lang="en-US" b="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42011" name="Group 42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42012" name="Group 43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4203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032" name="Line 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2033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203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203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203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203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2013" name="Group 51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42026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(0, 1)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7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(1, 1)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8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(2, 1)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9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(3, 1)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30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(4, 1)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42014" name="Group 57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42021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(0, 2)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2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(1, 2)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3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(2, 2)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4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(3, 2)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5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(4, 2)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42015" name="Group 63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42016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(0, 0)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17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(1, 0)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18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(2, 0)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19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(3, 0)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020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lvl1pPr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sz="1000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(4, 0)</a:t>
                    </a:r>
                    <a:endParaRPr lang="en-US" b="0">
                      <a:solidFill>
                        <a:srgbClr val="003300"/>
                      </a:solidFill>
                    </a:endParaRPr>
                  </a:p>
                </p:txBody>
              </p:sp>
            </p:grpSp>
          </p:grpSp>
        </p:grpSp>
        <p:sp>
          <p:nvSpPr>
            <p:cNvPr id="42006" name="Line 69"/>
            <p:cNvSpPr>
              <a:spLocks noChangeShapeType="1"/>
            </p:cNvSpPr>
            <p:nvPr/>
          </p:nvSpPr>
          <p:spPr bwMode="auto">
            <a:xfrm flipH="1">
              <a:off x="3456" y="1536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07" name="Line 70"/>
            <p:cNvSpPr>
              <a:spLocks noChangeShapeType="1"/>
            </p:cNvSpPr>
            <p:nvPr/>
          </p:nvSpPr>
          <p:spPr bwMode="auto">
            <a:xfrm>
              <a:off x="4964" y="1544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08" name="Line 71"/>
            <p:cNvSpPr>
              <a:spLocks noChangeShapeType="1"/>
            </p:cNvSpPr>
            <p:nvPr/>
          </p:nvSpPr>
          <p:spPr bwMode="auto">
            <a:xfrm flipH="1">
              <a:off x="4086" y="1871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009" name="Line 72"/>
            <p:cNvSpPr>
              <a:spLocks noChangeShapeType="1"/>
            </p:cNvSpPr>
            <p:nvPr/>
          </p:nvSpPr>
          <p:spPr bwMode="auto">
            <a:xfrm>
              <a:off x="4964" y="1877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2002" name="Line 73"/>
          <p:cNvSpPr>
            <a:spLocks noChangeShapeType="1"/>
          </p:cNvSpPr>
          <p:nvPr/>
        </p:nvSpPr>
        <p:spPr bwMode="auto">
          <a:xfrm flipH="1">
            <a:off x="5489575" y="4379913"/>
            <a:ext cx="989013" cy="2055812"/>
          </a:xfrm>
          <a:prstGeom prst="line">
            <a:avLst/>
          </a:prstGeom>
          <a:noFill/>
          <a:ln w="9525">
            <a:solidFill>
              <a:srgbClr val="000000">
                <a:alpha val="10196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003" name="Line 74"/>
          <p:cNvSpPr>
            <a:spLocks noChangeShapeType="1"/>
          </p:cNvSpPr>
          <p:nvPr/>
        </p:nvSpPr>
        <p:spPr bwMode="auto">
          <a:xfrm>
            <a:off x="8039100" y="4379913"/>
            <a:ext cx="242888" cy="2063750"/>
          </a:xfrm>
          <a:prstGeom prst="line">
            <a:avLst/>
          </a:prstGeom>
          <a:noFill/>
          <a:ln w="9525">
            <a:solidFill>
              <a:srgbClr val="000000">
                <a:alpha val="10196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004" name="Text Box 53"/>
          <p:cNvSpPr txBox="1">
            <a:spLocks noChangeArrowheads="1"/>
          </p:cNvSpPr>
          <p:nvPr/>
        </p:nvSpPr>
        <p:spPr bwMode="auto">
          <a:xfrm>
            <a:off x="5105400" y="6400800"/>
            <a:ext cx="3657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ea typeface="ＭＳ Ｐゴシック" pitchFamily="1" charset="-128"/>
              </a:rPr>
              <a:t>Source : “NVIDIA CUDA Programming Guide”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134848" y="1066800"/>
            <a:ext cx="2799228" cy="4572000"/>
          </a:xfrm>
          <a:prstGeom prst="rect">
            <a:avLst/>
          </a:prstGeom>
          <a:solidFill>
            <a:srgbClr val="F7E6E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77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4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5" grpId="0" build="p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90675"/>
            <a:ext cx="93726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7" name="Group 6146"/>
          <p:cNvGrpSpPr/>
          <p:nvPr/>
        </p:nvGrpSpPr>
        <p:grpSpPr>
          <a:xfrm>
            <a:off x="7350480" y="3810000"/>
            <a:ext cx="457200" cy="152400"/>
            <a:chOff x="7696200" y="2286000"/>
            <a:chExt cx="457200" cy="152400"/>
          </a:xfrm>
        </p:grpSpPr>
        <p:sp>
          <p:nvSpPr>
            <p:cNvPr id="6145" name="Oval 6144"/>
            <p:cNvSpPr/>
            <p:nvPr/>
          </p:nvSpPr>
          <p:spPr bwMode="auto">
            <a:xfrm>
              <a:off x="76962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78486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80010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6144" name="Group 6143"/>
          <p:cNvGrpSpPr/>
          <p:nvPr/>
        </p:nvGrpSpPr>
        <p:grpSpPr>
          <a:xfrm>
            <a:off x="4648200" y="3429000"/>
            <a:ext cx="1295400" cy="990600"/>
            <a:chOff x="5943600" y="457200"/>
            <a:chExt cx="1295400" cy="990600"/>
          </a:xfrm>
        </p:grpSpPr>
        <p:sp>
          <p:nvSpPr>
            <p:cNvPr id="7" name="Rectangle 6"/>
            <p:cNvSpPr/>
            <p:nvPr/>
          </p:nvSpPr>
          <p:spPr bwMode="auto">
            <a:xfrm>
              <a:off x="5943600" y="45720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21" name="Group 26"/>
            <p:cNvGrpSpPr>
              <a:grpSpLocks/>
            </p:cNvGrpSpPr>
            <p:nvPr/>
          </p:nvGrpSpPr>
          <p:grpSpPr bwMode="auto">
            <a:xfrm>
              <a:off x="6096000" y="533400"/>
              <a:ext cx="1035049" cy="838200"/>
              <a:chOff x="2354" y="2303"/>
              <a:chExt cx="1165" cy="1504"/>
            </a:xfrm>
          </p:grpSpPr>
          <p:sp>
            <p:nvSpPr>
              <p:cNvPr id="24" name="Freeform 27"/>
              <p:cNvSpPr>
                <a:spLocks/>
              </p:cNvSpPr>
              <p:nvPr/>
            </p:nvSpPr>
            <p:spPr bwMode="auto">
              <a:xfrm>
                <a:off x="2354" y="2304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8"/>
              <p:cNvSpPr>
                <a:spLocks/>
              </p:cNvSpPr>
              <p:nvPr/>
            </p:nvSpPr>
            <p:spPr bwMode="auto">
              <a:xfrm>
                <a:off x="2518" y="2303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9"/>
              <p:cNvSpPr>
                <a:spLocks/>
              </p:cNvSpPr>
              <p:nvPr/>
            </p:nvSpPr>
            <p:spPr bwMode="auto">
              <a:xfrm>
                <a:off x="2655" y="230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30"/>
              <p:cNvSpPr>
                <a:spLocks/>
              </p:cNvSpPr>
              <p:nvPr/>
            </p:nvSpPr>
            <p:spPr bwMode="auto">
              <a:xfrm>
                <a:off x="2808" y="230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3368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2928" y="231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3076" y="2315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3229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019800" y="3429000"/>
            <a:ext cx="1295400" cy="990600"/>
            <a:chOff x="5943600" y="457200"/>
            <a:chExt cx="1295400" cy="99060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5943600" y="45720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36" name="Group 26"/>
            <p:cNvGrpSpPr>
              <a:grpSpLocks/>
            </p:cNvGrpSpPr>
            <p:nvPr/>
          </p:nvGrpSpPr>
          <p:grpSpPr bwMode="auto">
            <a:xfrm>
              <a:off x="6096000" y="533400"/>
              <a:ext cx="1035049" cy="838200"/>
              <a:chOff x="2354" y="2303"/>
              <a:chExt cx="1165" cy="1504"/>
            </a:xfrm>
          </p:grpSpPr>
          <p:sp>
            <p:nvSpPr>
              <p:cNvPr id="37" name="Freeform 27"/>
              <p:cNvSpPr>
                <a:spLocks/>
              </p:cNvSpPr>
              <p:nvPr/>
            </p:nvSpPr>
            <p:spPr bwMode="auto">
              <a:xfrm>
                <a:off x="2354" y="2304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2518" y="2303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29"/>
              <p:cNvSpPr>
                <a:spLocks/>
              </p:cNvSpPr>
              <p:nvPr/>
            </p:nvSpPr>
            <p:spPr bwMode="auto">
              <a:xfrm>
                <a:off x="2655" y="230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2808" y="230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31"/>
              <p:cNvSpPr>
                <a:spLocks/>
              </p:cNvSpPr>
              <p:nvPr/>
            </p:nvSpPr>
            <p:spPr bwMode="auto">
              <a:xfrm>
                <a:off x="3368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2928" y="231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3076" y="2315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3229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7924800" y="3429000"/>
            <a:ext cx="1295400" cy="990600"/>
            <a:chOff x="5943600" y="457200"/>
            <a:chExt cx="1295400" cy="9906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5943600" y="457200"/>
              <a:ext cx="1295400" cy="990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47" name="Group 26"/>
            <p:cNvGrpSpPr>
              <a:grpSpLocks/>
            </p:cNvGrpSpPr>
            <p:nvPr/>
          </p:nvGrpSpPr>
          <p:grpSpPr bwMode="auto">
            <a:xfrm>
              <a:off x="6096000" y="533400"/>
              <a:ext cx="1035049" cy="838200"/>
              <a:chOff x="2354" y="2303"/>
              <a:chExt cx="1165" cy="1504"/>
            </a:xfrm>
          </p:grpSpPr>
          <p:sp>
            <p:nvSpPr>
              <p:cNvPr id="48" name="Freeform 27"/>
              <p:cNvSpPr>
                <a:spLocks/>
              </p:cNvSpPr>
              <p:nvPr/>
            </p:nvSpPr>
            <p:spPr bwMode="auto">
              <a:xfrm>
                <a:off x="2354" y="2304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28"/>
              <p:cNvSpPr>
                <a:spLocks/>
              </p:cNvSpPr>
              <p:nvPr/>
            </p:nvSpPr>
            <p:spPr bwMode="auto">
              <a:xfrm>
                <a:off x="2518" y="2303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29"/>
              <p:cNvSpPr>
                <a:spLocks/>
              </p:cNvSpPr>
              <p:nvPr/>
            </p:nvSpPr>
            <p:spPr bwMode="auto">
              <a:xfrm>
                <a:off x="2655" y="230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30"/>
              <p:cNvSpPr>
                <a:spLocks/>
              </p:cNvSpPr>
              <p:nvPr/>
            </p:nvSpPr>
            <p:spPr bwMode="auto">
              <a:xfrm>
                <a:off x="2808" y="230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31"/>
              <p:cNvSpPr>
                <a:spLocks/>
              </p:cNvSpPr>
              <p:nvPr/>
            </p:nvSpPr>
            <p:spPr bwMode="auto">
              <a:xfrm>
                <a:off x="3368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32"/>
              <p:cNvSpPr>
                <a:spLocks/>
              </p:cNvSpPr>
              <p:nvPr/>
            </p:nvSpPr>
            <p:spPr bwMode="auto">
              <a:xfrm>
                <a:off x="2928" y="2314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33"/>
              <p:cNvSpPr>
                <a:spLocks/>
              </p:cNvSpPr>
              <p:nvPr/>
            </p:nvSpPr>
            <p:spPr bwMode="auto">
              <a:xfrm>
                <a:off x="3076" y="2315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8 h 1893"/>
                  <a:gd name="T4" fmla="*/ 22 w 152"/>
                  <a:gd name="T5" fmla="*/ 275 h 1893"/>
                  <a:gd name="T6" fmla="*/ 120 w 152"/>
                  <a:gd name="T7" fmla="*/ 435 h 1893"/>
                  <a:gd name="T8" fmla="*/ 11 w 152"/>
                  <a:gd name="T9" fmla="*/ 561 h 1893"/>
                  <a:gd name="T10" fmla="*/ 126 w 152"/>
                  <a:gd name="T11" fmla="*/ 664 h 1893"/>
                  <a:gd name="T12" fmla="*/ 71 w 152"/>
                  <a:gd name="T13" fmla="*/ 73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34"/>
              <p:cNvSpPr>
                <a:spLocks/>
              </p:cNvSpPr>
              <p:nvPr/>
            </p:nvSpPr>
            <p:spPr bwMode="auto">
              <a:xfrm>
                <a:off x="3229" y="230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139 h 1893"/>
                  <a:gd name="T4" fmla="*/ 22 w 152"/>
                  <a:gd name="T5" fmla="*/ 276 h 1893"/>
                  <a:gd name="T6" fmla="*/ 120 w 152"/>
                  <a:gd name="T7" fmla="*/ 436 h 1893"/>
                  <a:gd name="T8" fmla="*/ 11 w 152"/>
                  <a:gd name="T9" fmla="*/ 562 h 1893"/>
                  <a:gd name="T10" fmla="*/ 126 w 152"/>
                  <a:gd name="T11" fmla="*/ 666 h 1893"/>
                  <a:gd name="T12" fmla="*/ 71 w 152"/>
                  <a:gd name="T13" fmla="*/ 734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148" name="TextBox 6147"/>
          <p:cNvSpPr txBox="1"/>
          <p:nvPr/>
        </p:nvSpPr>
        <p:spPr>
          <a:xfrm>
            <a:off x="5334000" y="30861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05600" y="30861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686800" y="30861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63</a:t>
            </a:r>
          </a:p>
        </p:txBody>
      </p:sp>
      <p:sp>
        <p:nvSpPr>
          <p:cNvPr id="6149" name="Rounded Rectangle 6148"/>
          <p:cNvSpPr/>
          <p:nvPr/>
        </p:nvSpPr>
        <p:spPr bwMode="auto">
          <a:xfrm>
            <a:off x="35280" y="4038600"/>
            <a:ext cx="9144000" cy="251460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50" name="TextBox 6149"/>
          <p:cNvSpPr txBox="1"/>
          <p:nvPr/>
        </p:nvSpPr>
        <p:spPr>
          <a:xfrm>
            <a:off x="4572000" y="357842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33480" y="3578423"/>
            <a:ext cx="510120" cy="307777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234494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" grpId="0"/>
      <p:bldP spid="62" grpId="0"/>
      <p:bldP spid="6149" grpId="0" animBg="1"/>
      <p:bldP spid="6150" grpId="0"/>
      <p:bldP spid="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733800"/>
            <a:ext cx="9144000" cy="2743200"/>
          </a:xfrm>
          <a:solidFill>
            <a:srgbClr val="000000"/>
          </a:solidFill>
        </p:spPr>
        <p:txBody>
          <a:bodyPr/>
          <a:lstStyle/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cudaMalloc</a:t>
            </a:r>
            <a:r>
              <a:rPr lang="en-US" sz="2000" dirty="0">
                <a:solidFill>
                  <a:srgbClr val="FFFFFF"/>
                </a:solidFill>
              </a:rPr>
              <a:t>((void **) &amp;</a:t>
            </a:r>
            <a:r>
              <a:rPr lang="en-US" sz="2000" dirty="0" err="1">
                <a:solidFill>
                  <a:srgbClr val="FFFFFF"/>
                </a:solidFill>
              </a:rPr>
              <a:t>d_x</a:t>
            </a:r>
            <a:r>
              <a:rPr lang="en-US" sz="2000" dirty="0">
                <a:solidFill>
                  <a:srgbClr val="FFFFFF"/>
                </a:solidFill>
              </a:rPr>
              <a:t>, size);   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cudaMalloc</a:t>
            </a:r>
            <a:r>
              <a:rPr lang="en-US" sz="2000" dirty="0">
                <a:solidFill>
                  <a:srgbClr val="FFFFFF"/>
                </a:solidFill>
              </a:rPr>
              <a:t>((void **) &amp;</a:t>
            </a:r>
            <a:r>
              <a:rPr lang="en-US" sz="2000" dirty="0" err="1">
                <a:solidFill>
                  <a:srgbClr val="FFFFFF"/>
                </a:solidFill>
              </a:rPr>
              <a:t>d_y</a:t>
            </a:r>
            <a:r>
              <a:rPr lang="en-US" sz="2000" dirty="0">
                <a:solidFill>
                  <a:srgbClr val="FFFFFF"/>
                </a:solidFill>
              </a:rPr>
              <a:t>, size);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cudaMemcpy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d_x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h_x</a:t>
            </a:r>
            <a:r>
              <a:rPr lang="en-US" sz="2000" dirty="0">
                <a:solidFill>
                  <a:srgbClr val="FFFFFF"/>
                </a:solidFill>
              </a:rPr>
              <a:t>, size, </a:t>
            </a:r>
            <a:r>
              <a:rPr lang="en-US" sz="2000" dirty="0" err="1">
                <a:solidFill>
                  <a:srgbClr val="FFFFFF"/>
                </a:solidFill>
              </a:rPr>
              <a:t>cudaMemcpyHostToDevice</a:t>
            </a:r>
            <a:r>
              <a:rPr lang="en-US" sz="2000" dirty="0">
                <a:solidFill>
                  <a:srgbClr val="FFFFFF"/>
                </a:solidFill>
              </a:rPr>
              <a:t>); 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cudaMemcpy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d_y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h_y</a:t>
            </a:r>
            <a:r>
              <a:rPr lang="en-US" sz="2000" dirty="0">
                <a:solidFill>
                  <a:srgbClr val="FFFFFF"/>
                </a:solidFill>
              </a:rPr>
              <a:t>, size, </a:t>
            </a:r>
            <a:r>
              <a:rPr lang="en-US" sz="2000" dirty="0" err="1">
                <a:solidFill>
                  <a:srgbClr val="FFFFFF"/>
                </a:solidFill>
              </a:rPr>
              <a:t>cudaMemcpyHostToDevice</a:t>
            </a:r>
            <a:r>
              <a:rPr lang="en-US" sz="2000" dirty="0">
                <a:solidFill>
                  <a:srgbClr val="FFFFFF"/>
                </a:solidFill>
              </a:rPr>
              <a:t>);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00"/>
                </a:solidFill>
              </a:rPr>
              <a:t>    </a:t>
            </a:r>
            <a:r>
              <a:rPr lang="en-US" sz="2000" dirty="0" err="1">
                <a:solidFill>
                  <a:srgbClr val="FFFF00"/>
                </a:solidFill>
              </a:rPr>
              <a:t>saxpy_parallel</a:t>
            </a:r>
            <a:r>
              <a:rPr lang="en-US" sz="2000" dirty="0">
                <a:solidFill>
                  <a:srgbClr val="FFFF00"/>
                </a:solidFill>
              </a:rPr>
              <a:t> &lt;&lt;&lt;</a:t>
            </a:r>
            <a:r>
              <a:rPr lang="en-US" sz="2000" dirty="0" err="1">
                <a:solidFill>
                  <a:srgbClr val="FFFF00"/>
                </a:solidFill>
              </a:rPr>
              <a:t>nblocks</a:t>
            </a:r>
            <a:r>
              <a:rPr lang="en-US" sz="2000" dirty="0">
                <a:solidFill>
                  <a:srgbClr val="FFFF00"/>
                </a:solidFill>
              </a:rPr>
              <a:t>, 256&gt;&gt;&gt;(n,2.0, </a:t>
            </a:r>
            <a:r>
              <a:rPr lang="en-US" sz="2000" dirty="0" err="1">
                <a:solidFill>
                  <a:srgbClr val="FFFF00"/>
                </a:solidFill>
              </a:rPr>
              <a:t>d_x</a:t>
            </a:r>
            <a:r>
              <a:rPr lang="en-US" sz="2000" dirty="0">
                <a:solidFill>
                  <a:srgbClr val="FFFF00"/>
                </a:solidFill>
              </a:rPr>
              <a:t>, </a:t>
            </a:r>
            <a:r>
              <a:rPr lang="en-US" sz="2000" dirty="0" err="1">
                <a:solidFill>
                  <a:srgbClr val="FFFF00"/>
                </a:solidFill>
              </a:rPr>
              <a:t>d_y</a:t>
            </a:r>
            <a:r>
              <a:rPr lang="en-US" sz="2000" dirty="0">
                <a:solidFill>
                  <a:srgbClr val="FFFF00"/>
                </a:solidFill>
              </a:rPr>
              <a:t>)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cudaMemcpy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h_y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d_y</a:t>
            </a:r>
            <a:r>
              <a:rPr lang="en-US" sz="2000" dirty="0">
                <a:solidFill>
                  <a:srgbClr val="FFFFFF"/>
                </a:solidFill>
              </a:rPr>
              <a:t>, size, </a:t>
            </a:r>
            <a:r>
              <a:rPr lang="en-US" sz="2000" dirty="0" err="1">
                <a:solidFill>
                  <a:srgbClr val="FFFFFF"/>
                </a:solidFill>
              </a:rPr>
              <a:t>cudaMemcpyDeviceToHost</a:t>
            </a:r>
            <a:r>
              <a:rPr lang="en-US" sz="2000" dirty="0">
                <a:solidFill>
                  <a:srgbClr val="FFFFFF"/>
                </a:solidFill>
              </a:rPr>
              <a:t>);</a:t>
            </a:r>
          </a:p>
          <a:p>
            <a:pPr marL="811213" indent="0">
              <a:buNone/>
              <a:defRPr/>
            </a:pPr>
            <a:r>
              <a:rPr lang="en-US" sz="2000" dirty="0">
                <a:solidFill>
                  <a:srgbClr val="FFFFFF"/>
                </a:solidFill>
              </a:rPr>
              <a:t>    </a:t>
            </a:r>
            <a:r>
              <a:rPr lang="en-US" sz="2000" dirty="0" err="1">
                <a:solidFill>
                  <a:srgbClr val="FFFFFF"/>
                </a:solidFill>
              </a:rPr>
              <a:t>cudaFree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d_x</a:t>
            </a:r>
            <a:r>
              <a:rPr lang="en-US" sz="2000" dirty="0">
                <a:solidFill>
                  <a:srgbClr val="FFFFFF"/>
                </a:solidFill>
              </a:rPr>
              <a:t>); </a:t>
            </a:r>
            <a:r>
              <a:rPr lang="en-US" sz="2000" dirty="0" err="1">
                <a:solidFill>
                  <a:srgbClr val="FFFFFF"/>
                </a:solidFill>
              </a:rPr>
              <a:t>cudaFree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 err="1">
                <a:solidFill>
                  <a:srgbClr val="FFFFFF"/>
                </a:solidFill>
              </a:rPr>
              <a:t>d_y</a:t>
            </a:r>
            <a:r>
              <a:rPr lang="en-US" sz="2000" dirty="0">
                <a:solidFill>
                  <a:srgbClr val="FFFFFF"/>
                </a:solidFill>
              </a:rPr>
              <a:t>);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0" b="3885"/>
          <a:stretch/>
        </p:blipFill>
        <p:spPr bwMode="auto">
          <a:xfrm>
            <a:off x="0" y="1143000"/>
            <a:ext cx="9144000" cy="262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990600" y="2895600"/>
            <a:ext cx="5791200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Accelerator – Fermi S2050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541FF5-74EB-4DE5-8459-044AC148813E}" type="slidenum">
              <a:rPr lang="en-US"/>
              <a:pPr>
                <a:defRPr/>
              </a:pPr>
              <a:t>35</a:t>
            </a:fld>
            <a:endParaRPr lang="en-US"/>
          </a:p>
        </p:txBody>
      </p:sp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60960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88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9"/>
          <a:stretch>
            <a:fillRect/>
          </a:stretch>
        </p:blipFill>
        <p:spPr bwMode="auto">
          <a:xfrm>
            <a:off x="7129463" y="1295400"/>
            <a:ext cx="155733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495800" y="1295400"/>
            <a:ext cx="2667000" cy="5181600"/>
            <a:chOff x="2832" y="816"/>
            <a:chExt cx="1680" cy="3264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832" y="2736"/>
              <a:ext cx="384" cy="8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b="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37898" name="Line 7"/>
            <p:cNvSpPr>
              <a:spLocks noChangeShapeType="1"/>
            </p:cNvSpPr>
            <p:nvPr/>
          </p:nvSpPr>
          <p:spPr bwMode="auto">
            <a:xfrm flipV="1">
              <a:off x="3024" y="816"/>
              <a:ext cx="1488" cy="19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899" name="Line 8"/>
            <p:cNvSpPr>
              <a:spLocks noChangeShapeType="1"/>
            </p:cNvSpPr>
            <p:nvPr/>
          </p:nvSpPr>
          <p:spPr bwMode="auto">
            <a:xfrm>
              <a:off x="3024" y="3552"/>
              <a:ext cx="1488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52400" y="3810000"/>
            <a:ext cx="60960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52400" y="2743200"/>
            <a:ext cx="60960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52400" y="1676400"/>
            <a:ext cx="60960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05542" y="3476172"/>
            <a:ext cx="4495800" cy="81642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3" y="1371600"/>
            <a:ext cx="875889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 rot="5400000">
            <a:off x="7734300" y="4533900"/>
            <a:ext cx="609600" cy="12954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 rot="5400000">
            <a:off x="7620000" y="1295400"/>
            <a:ext cx="838200" cy="14478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 rot="5400000">
            <a:off x="7734300" y="1714500"/>
            <a:ext cx="609600" cy="12954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 rot="5400000">
            <a:off x="7734300" y="5143500"/>
            <a:ext cx="609600" cy="12954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b="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97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a CUDA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62075"/>
            <a:ext cx="863552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9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 in CUDA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541"/>
            <a:ext cx="9296400" cy="550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3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914400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79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SIMD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4724400"/>
          </a:xfrm>
        </p:spPr>
        <p:txBody>
          <a:bodyPr/>
          <a:lstStyle/>
          <a:p>
            <a:r>
              <a:rPr lang="en-US" dirty="0"/>
              <a:t>New SIMD instructions, new registers</a:t>
            </a:r>
          </a:p>
          <a:p>
            <a:r>
              <a:rPr lang="en-US" dirty="0"/>
              <a:t>Introduced in phases/groups of functionality</a:t>
            </a:r>
          </a:p>
          <a:p>
            <a:pPr lvl="1"/>
            <a:r>
              <a:rPr lang="en-US" dirty="0"/>
              <a:t>MMX (1993 – 1999)</a:t>
            </a:r>
          </a:p>
          <a:p>
            <a:pPr lvl="2"/>
            <a:r>
              <a:rPr lang="en-US" dirty="0"/>
              <a:t>64 bit width operations</a:t>
            </a:r>
          </a:p>
          <a:p>
            <a:pPr lvl="1"/>
            <a:r>
              <a:rPr lang="en-US" dirty="0"/>
              <a:t>SSE – SSE4 (1999 –2006)</a:t>
            </a:r>
          </a:p>
          <a:p>
            <a:pPr lvl="2"/>
            <a:r>
              <a:rPr lang="en-US" dirty="0"/>
              <a:t> 128 bit width operations</a:t>
            </a:r>
          </a:p>
          <a:p>
            <a:pPr lvl="1"/>
            <a:r>
              <a:rPr lang="en-US" dirty="0"/>
              <a:t>AVX, FMA, AVX2, AVX-512 (2008 – </a:t>
            </a:r>
            <a:r>
              <a:rPr lang="is-IS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256 – 512 bit width operations</a:t>
            </a:r>
          </a:p>
          <a:p>
            <a:pPr lvl="1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99225"/>
            <a:ext cx="1066800" cy="228600"/>
          </a:xfrm>
        </p:spPr>
        <p:txBody>
          <a:bodyPr/>
          <a:lstStyle/>
          <a:p>
            <a:fld id="{166ED56D-DF81-384C-8743-B5E6E7908EB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 bwMode="auto">
          <a:xfrm>
            <a:off x="3733800" y="6613525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 dirty="0">
                <a:solidFill>
                  <a:srgbClr val="5F5F5F"/>
                </a:solidFill>
                <a:latin typeface="Comic Sans MS" charset="0"/>
              </a:rPr>
              <a:t> </a:t>
            </a:r>
            <a:r>
              <a:rPr lang="en-US" sz="1400" b="0" dirty="0" err="1">
                <a:solidFill>
                  <a:srgbClr val="5F5F5F"/>
                </a:solidFill>
                <a:latin typeface="Comic Sans MS" charset="0"/>
              </a:rPr>
              <a:t>RG@SERC,IISc</a:t>
            </a:r>
            <a:endParaRPr lang="en-US" sz="1400" b="0" dirty="0">
              <a:solidFill>
                <a:srgbClr val="5F5F5F"/>
              </a:solidFill>
              <a:latin typeface="Comic Sans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935078"/>
            <a:ext cx="466227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7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mic Sans MS" pitchFamily="-65" charset="0"/>
              </a:rPr>
              <a:t>Global Memory Accesses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6868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omic Sans MS" pitchFamily="-65" charset="0"/>
              </a:rPr>
              <a:t>Each thread issues memory accesses to data types of varying sizes, perhaps as small as 1 byte entities</a:t>
            </a:r>
          </a:p>
          <a:p>
            <a:pPr eaLnBrk="1" hangingPunct="1"/>
            <a:r>
              <a:rPr lang="en-US" dirty="0">
                <a:latin typeface="Comic Sans MS" pitchFamily="-65" charset="0"/>
              </a:rPr>
              <a:t>Given an address to load or store, memory returns/updates “segments” of either 32 bytes, 64 bytes or 128 bytes</a:t>
            </a:r>
          </a:p>
          <a:p>
            <a:pPr eaLnBrk="1" hangingPunct="1"/>
            <a:r>
              <a:rPr lang="en-US" dirty="0">
                <a:latin typeface="Comic Sans MS" pitchFamily="-65" charset="0"/>
              </a:rPr>
              <a:t>Maximizing bandwidth:</a:t>
            </a:r>
          </a:p>
          <a:p>
            <a:pPr lvl="1" eaLnBrk="1" hangingPunct="1"/>
            <a:r>
              <a:rPr lang="en-US" dirty="0">
                <a:latin typeface="Comic Sans MS" pitchFamily="-65" charset="0"/>
              </a:rPr>
              <a:t>Operate on an </a:t>
            </a:r>
            <a:r>
              <a:rPr lang="en-US" b="1" i="1" dirty="0">
                <a:solidFill>
                  <a:srgbClr val="A50000"/>
                </a:solidFill>
                <a:latin typeface="Comic Sans MS" pitchFamily="-65" charset="0"/>
              </a:rPr>
              <a:t>entire</a:t>
            </a:r>
            <a:r>
              <a:rPr lang="en-US" dirty="0">
                <a:latin typeface="Comic Sans MS" pitchFamily="-65" charset="0"/>
              </a:rPr>
              <a:t> 128 byte segment for each memory transfer</a:t>
            </a:r>
          </a:p>
        </p:txBody>
      </p:sp>
      <p:sp>
        <p:nvSpPr>
          <p:cNvPr id="6" name="Date Placeholder 6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743200" cy="231775"/>
          </a:xfrm>
        </p:spPr>
        <p:txBody>
          <a:bodyPr/>
          <a:lstStyle/>
          <a:p>
            <a:r>
              <a:rPr lang="en-US" altLang="ja-JP" dirty="0"/>
              <a:t>M. Hall, Univ. of Utah</a:t>
            </a:r>
          </a:p>
          <a:p>
            <a:r>
              <a:rPr lang="en-US" altLang="en-US" dirty="0"/>
              <a:t>L6: Memory Hierarchy IV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3443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omic Sans MS" pitchFamily="-65" charset="0"/>
              </a:rPr>
              <a:t>Understanding Global Memory Accesses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304800" y="1265238"/>
            <a:ext cx="8534400" cy="4525962"/>
          </a:xfrm>
        </p:spPr>
        <p:txBody>
          <a:bodyPr/>
          <a:lstStyle/>
          <a:p>
            <a:pPr indent="0" eaLnBrk="1" hangingPunct="1">
              <a:buFont typeface="Arial" charset="0"/>
              <a:buNone/>
            </a:pPr>
            <a:r>
              <a:rPr lang="en-US" sz="2800" dirty="0">
                <a:latin typeface="Comic Sans MS" pitchFamily="-65" charset="0"/>
              </a:rPr>
              <a:t>Memory protocol for compute capability 1.2 and 1.3* (CUDA Manual 5.1.2.1 and Appendix A.1)</a:t>
            </a:r>
          </a:p>
          <a:p>
            <a:pPr marL="711200" indent="-368300" eaLnBrk="1" hangingPunct="1"/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Start with memory request by smallest numbered thread.  Find the memory segment that contains the address (32, 64 or 128 byte segment, depending on data type)</a:t>
            </a:r>
          </a:p>
          <a:p>
            <a:pPr marL="711200" indent="-368300" eaLnBrk="1" hangingPunct="1"/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Find other active threads requesting addresses within that segment and </a:t>
            </a:r>
            <a:r>
              <a:rPr lang="en-US" sz="2400" b="1" i="1" dirty="0">
                <a:solidFill>
                  <a:srgbClr val="A50000"/>
                </a:solidFill>
                <a:latin typeface="Comic Sans MS" pitchFamily="-65" charset="0"/>
              </a:rPr>
              <a:t>coalesce</a:t>
            </a:r>
          </a:p>
          <a:p>
            <a:pPr marL="711200" indent="-368300" eaLnBrk="1" hangingPunct="1"/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Reduce transaction size if possible</a:t>
            </a:r>
          </a:p>
          <a:p>
            <a:pPr marL="711200" indent="-368300" eaLnBrk="1" hangingPunct="1"/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Access memory and mark threads as “inactive”</a:t>
            </a:r>
          </a:p>
          <a:p>
            <a:pPr marL="711200" indent="-368300" eaLnBrk="1" hangingPunct="1"/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Repeat until all threads </a:t>
            </a:r>
            <a:r>
              <a:rPr lang="en-US" sz="2400" b="1" i="1" dirty="0">
                <a:solidFill>
                  <a:srgbClr val="A50000"/>
                </a:solidFill>
                <a:latin typeface="Comic Sans MS" pitchFamily="-65" charset="0"/>
              </a:rPr>
              <a:t>in half-warp </a:t>
            </a:r>
            <a:r>
              <a:rPr lang="en-US" sz="2400" dirty="0">
                <a:solidFill>
                  <a:schemeClr val="tx1"/>
                </a:solidFill>
                <a:latin typeface="Comic Sans MS" pitchFamily="-65" charset="0"/>
              </a:rPr>
              <a:t>are serviced</a:t>
            </a:r>
          </a:p>
        </p:txBody>
      </p:sp>
      <p:sp>
        <p:nvSpPr>
          <p:cNvPr id="7" name="Date Placeholder 6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743200" cy="231775"/>
          </a:xfrm>
        </p:spPr>
        <p:txBody>
          <a:bodyPr/>
          <a:lstStyle/>
          <a:p>
            <a:r>
              <a:rPr lang="en-US" altLang="ja-JP" dirty="0"/>
              <a:t>M. Hall, Univ. of Utah</a:t>
            </a:r>
          </a:p>
          <a:p>
            <a:r>
              <a:rPr lang="en-US" altLang="en-US" dirty="0"/>
              <a:t>L6: Memory Hierarchy IV</a:t>
            </a:r>
          </a:p>
          <a:p>
            <a:endParaRPr lang="en-US" altLang="en-US" dirty="0"/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228600" y="5943600"/>
            <a:ext cx="6967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r>
              <a:rPr lang="en-US" sz="1800"/>
              <a:t>*Includes Tesla and GTX platforms as well as new Linux machines!</a:t>
            </a:r>
          </a:p>
        </p:txBody>
      </p:sp>
    </p:spTree>
    <p:extLst>
      <p:ext uri="{BB962C8B-B14F-4D97-AF65-F5344CB8AC3E}">
        <p14:creationId xmlns:p14="http://schemas.microsoft.com/office/powerpoint/2010/main" val="3742338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9521" y="450060"/>
            <a:ext cx="8153400" cy="112235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GPU cache hierarchy</a:t>
            </a:r>
          </a:p>
        </p:txBody>
      </p:sp>
      <p:sp>
        <p:nvSpPr>
          <p:cNvPr id="8199" name="Rectangle 3"/>
          <p:cNvSpPr>
            <a:spLocks noChangeArrowheads="1"/>
          </p:cNvSpPr>
          <p:nvPr/>
        </p:nvSpPr>
        <p:spPr bwMode="auto">
          <a:xfrm>
            <a:off x="533400" y="1752600"/>
            <a:ext cx="8077200" cy="3532188"/>
          </a:xfrm>
          <a:prstGeom prst="rect">
            <a:avLst/>
          </a:prstGeom>
          <a:noFill/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t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Calibri"/>
              </a:rPr>
              <a:t>GPU</a:t>
            </a:r>
          </a:p>
        </p:txBody>
      </p:sp>
      <p:grpSp>
        <p:nvGrpSpPr>
          <p:cNvPr id="8200" name="Group 4"/>
          <p:cNvGrpSpPr>
            <a:grpSpLocks/>
          </p:cNvGrpSpPr>
          <p:nvPr/>
        </p:nvGrpSpPr>
        <p:grpSpPr bwMode="auto">
          <a:xfrm>
            <a:off x="5638800" y="2895600"/>
            <a:ext cx="358775" cy="73025"/>
            <a:chOff x="3922713" y="1989138"/>
            <a:chExt cx="358775" cy="73025"/>
          </a:xfrm>
        </p:grpSpPr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922713" y="1989138"/>
              <a:ext cx="71438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4067176" y="1989138"/>
              <a:ext cx="71437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4210051" y="1989138"/>
              <a:ext cx="71437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908050" y="3830638"/>
            <a:ext cx="7245350" cy="360362"/>
          </a:xfrm>
          <a:prstGeom prst="rect">
            <a:avLst/>
          </a:prstGeom>
          <a:gradFill flip="none" rotWithShape="1">
            <a:gsLst>
              <a:gs pos="0">
                <a:srgbClr val="C4E59F">
                  <a:tint val="66000"/>
                  <a:satMod val="160000"/>
                </a:srgbClr>
              </a:gs>
              <a:gs pos="50000">
                <a:srgbClr val="C4E59F">
                  <a:tint val="44500"/>
                  <a:satMod val="160000"/>
                </a:srgbClr>
              </a:gs>
              <a:gs pos="100000">
                <a:srgbClr val="C4E59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8000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Interconnection Network</a:t>
            </a:r>
          </a:p>
        </p:txBody>
      </p:sp>
      <p:grpSp>
        <p:nvGrpSpPr>
          <p:cNvPr id="8202" name="Group 6"/>
          <p:cNvGrpSpPr>
            <a:grpSpLocks/>
          </p:cNvGrpSpPr>
          <p:nvPr/>
        </p:nvGrpSpPr>
        <p:grpSpPr bwMode="auto">
          <a:xfrm>
            <a:off x="5029200" y="4800600"/>
            <a:ext cx="376238" cy="71438"/>
            <a:chOff x="3505200" y="4648200"/>
            <a:chExt cx="376238" cy="71437"/>
          </a:xfrm>
        </p:grpSpPr>
        <p:sp>
          <p:nvSpPr>
            <p:cNvPr id="62" name="Oval 61"/>
            <p:cNvSpPr>
              <a:spLocks noChangeArrowheads="1"/>
            </p:cNvSpPr>
            <p:nvPr/>
          </p:nvSpPr>
          <p:spPr bwMode="auto">
            <a:xfrm flipH="1" flipV="1">
              <a:off x="36576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 flipV="1">
              <a:off x="38100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 flipV="1">
              <a:off x="35052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8203" name="Group 54"/>
          <p:cNvGrpSpPr>
            <a:grpSpLocks/>
          </p:cNvGrpSpPr>
          <p:nvPr/>
        </p:nvGrpSpPr>
        <p:grpSpPr bwMode="auto">
          <a:xfrm>
            <a:off x="685800" y="2209800"/>
            <a:ext cx="2362200" cy="1582738"/>
            <a:chOff x="914400" y="2209800"/>
            <a:chExt cx="2362200" cy="1582737"/>
          </a:xfrm>
        </p:grpSpPr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68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8204" name="Group 11"/>
          <p:cNvGrpSpPr>
            <a:grpSpLocks/>
          </p:cNvGrpSpPr>
          <p:nvPr/>
        </p:nvGrpSpPr>
        <p:grpSpPr bwMode="auto">
          <a:xfrm>
            <a:off x="6096000" y="4190998"/>
            <a:ext cx="1676400" cy="1951037"/>
            <a:chOff x="4406388" y="4043366"/>
            <a:chExt cx="904308" cy="1951033"/>
          </a:xfrm>
        </p:grpSpPr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4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8205" name="Group 12"/>
          <p:cNvGrpSpPr>
            <a:grpSpLocks/>
          </p:cNvGrpSpPr>
          <p:nvPr/>
        </p:nvGrpSpPr>
        <p:grpSpPr bwMode="auto">
          <a:xfrm>
            <a:off x="2743200" y="4191000"/>
            <a:ext cx="1676400" cy="1951038"/>
            <a:chOff x="4406388" y="4043366"/>
            <a:chExt cx="904308" cy="1951033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</p:txBody>
        </p:sp>
        <p:sp>
          <p:nvSpPr>
            <p:cNvPr id="78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8206" name="Group 13"/>
          <p:cNvGrpSpPr>
            <a:grpSpLocks/>
          </p:cNvGrpSpPr>
          <p:nvPr/>
        </p:nvGrpSpPr>
        <p:grpSpPr bwMode="auto">
          <a:xfrm>
            <a:off x="990600" y="4191000"/>
            <a:ext cx="1676400" cy="1951038"/>
            <a:chOff x="4406388" y="4043366"/>
            <a:chExt cx="904308" cy="1951033"/>
          </a:xfrm>
        </p:grpSpPr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</p:txBody>
        </p:sp>
        <p:sp>
          <p:nvSpPr>
            <p:cNvPr id="83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84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8207" name="TextBox 47"/>
          <p:cNvSpPr txBox="1">
            <a:spLocks noChangeArrowheads="1"/>
          </p:cNvSpPr>
          <p:nvPr/>
        </p:nvSpPr>
        <p:spPr bwMode="auto">
          <a:xfrm>
            <a:off x="4495800" y="5638800"/>
            <a:ext cx="161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808080"/>
                </a:solidFill>
                <a:latin typeface="Calibri" pitchFamily="34" charset="0"/>
              </a:rPr>
              <a:t>Off-chip</a:t>
            </a:r>
            <a:r>
              <a:rPr lang="en-US">
                <a:solidFill>
                  <a:srgbClr val="FFCC99"/>
                </a:solidFill>
                <a:latin typeface="Calibri" pitchFamily="34" charset="0"/>
              </a:rPr>
              <a:t> </a:t>
            </a:r>
            <a:r>
              <a:rPr lang="en-US">
                <a:solidFill>
                  <a:srgbClr val="808080"/>
                </a:solidFill>
                <a:latin typeface="Calibri" pitchFamily="34" charset="0"/>
              </a:rPr>
              <a:t>DRAM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208" name="Group 55"/>
          <p:cNvGrpSpPr>
            <a:grpSpLocks/>
          </p:cNvGrpSpPr>
          <p:nvPr/>
        </p:nvGrpSpPr>
        <p:grpSpPr bwMode="auto">
          <a:xfrm>
            <a:off x="3200400" y="2209800"/>
            <a:ext cx="2362200" cy="1582738"/>
            <a:chOff x="914400" y="2209800"/>
            <a:chExt cx="2362200" cy="1582737"/>
          </a:xfrm>
        </p:grpSpPr>
        <p:sp>
          <p:nvSpPr>
            <p:cNvPr id="87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89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8209" name="Group 60"/>
          <p:cNvGrpSpPr>
            <a:grpSpLocks/>
          </p:cNvGrpSpPr>
          <p:nvPr/>
        </p:nvGrpSpPr>
        <p:grpSpPr bwMode="auto">
          <a:xfrm>
            <a:off x="6096000" y="2209800"/>
            <a:ext cx="2362200" cy="1582738"/>
            <a:chOff x="914400" y="2209800"/>
            <a:chExt cx="2362200" cy="1582737"/>
          </a:xfrm>
        </p:grpSpPr>
        <p:sp>
          <p:nvSpPr>
            <p:cNvPr id="92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94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1DB5F-305B-435E-A32A-C75DBE94532F}"/>
              </a:ext>
            </a:extLst>
          </p:cNvPr>
          <p:cNvGrpSpPr/>
          <p:nvPr/>
        </p:nvGrpSpPr>
        <p:grpSpPr>
          <a:xfrm>
            <a:off x="761791" y="2980110"/>
            <a:ext cx="1067009" cy="397668"/>
            <a:chOff x="761791" y="2988470"/>
            <a:chExt cx="1067009" cy="3976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7A0561-4177-4EDD-B07C-A0583B0F2D36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593277-B9C4-4898-9817-6088785A72F9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23E9DF-66C5-41E7-9BFA-76484C501D5F}"/>
              </a:ext>
            </a:extLst>
          </p:cNvPr>
          <p:cNvSpPr txBox="1"/>
          <p:nvPr/>
        </p:nvSpPr>
        <p:spPr>
          <a:xfrm rot="16200000">
            <a:off x="-348179" y="2520434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Coalescer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C11353-9DFB-4C1E-B5A2-1C796178E5BB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80484" y="2857500"/>
            <a:ext cx="381516" cy="9286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B6470D-9FC2-4908-936E-2A71C4ECDE98}"/>
              </a:ext>
            </a:extLst>
          </p:cNvPr>
          <p:cNvGrpSpPr/>
          <p:nvPr/>
        </p:nvGrpSpPr>
        <p:grpSpPr>
          <a:xfrm>
            <a:off x="1904791" y="2980110"/>
            <a:ext cx="1067009" cy="397668"/>
            <a:chOff x="761791" y="2988470"/>
            <a:chExt cx="1067009" cy="39766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1589491-700B-45F2-A12D-EEB7886AA2B3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4A2D76-BC39-4D5B-BD38-DF589AECBB61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6404D38-60A3-49A1-AA24-2DA26E2955FE}"/>
              </a:ext>
            </a:extLst>
          </p:cNvPr>
          <p:cNvGrpSpPr/>
          <p:nvPr/>
        </p:nvGrpSpPr>
        <p:grpSpPr>
          <a:xfrm>
            <a:off x="3278230" y="2980110"/>
            <a:ext cx="1067009" cy="397668"/>
            <a:chOff x="761791" y="2988470"/>
            <a:chExt cx="1067009" cy="39766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258DB85-765D-4C92-AFE7-C455AE5C055A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9FFAEE7-6414-4A25-BC14-78F517DA3B62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EB56180-61F3-48E2-9E9F-18E152CD08BD}"/>
              </a:ext>
            </a:extLst>
          </p:cNvPr>
          <p:cNvGrpSpPr/>
          <p:nvPr/>
        </p:nvGrpSpPr>
        <p:grpSpPr>
          <a:xfrm>
            <a:off x="4415379" y="2980110"/>
            <a:ext cx="1067009" cy="397668"/>
            <a:chOff x="761791" y="2988470"/>
            <a:chExt cx="1067009" cy="39766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330D037-0CB5-4D1A-812F-005CAD99457C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8D380C0-984E-41C7-9ACA-6B6772249847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39711AC-663F-4200-830F-7DD47EB54B7E}"/>
              </a:ext>
            </a:extLst>
          </p:cNvPr>
          <p:cNvGrpSpPr/>
          <p:nvPr/>
        </p:nvGrpSpPr>
        <p:grpSpPr>
          <a:xfrm>
            <a:off x="6171991" y="2980110"/>
            <a:ext cx="1067009" cy="397668"/>
            <a:chOff x="761791" y="2988470"/>
            <a:chExt cx="1067009" cy="39766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0FE1D2-839C-4369-B2C0-FD78EEEAFD64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F1DB00C-799A-4193-94F5-4B69AEDCA9F6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4CF8A02-7A6B-4E31-9281-883C7F7B2176}"/>
              </a:ext>
            </a:extLst>
          </p:cNvPr>
          <p:cNvGrpSpPr/>
          <p:nvPr/>
        </p:nvGrpSpPr>
        <p:grpSpPr>
          <a:xfrm>
            <a:off x="7314782" y="2986775"/>
            <a:ext cx="1067009" cy="397668"/>
            <a:chOff x="761791" y="2988470"/>
            <a:chExt cx="1067009" cy="3976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7E4B405-703C-4FFA-B28D-D6F8DF39C79F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0A61BBB-C054-481B-82C4-1628B047111F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E31EBF1-540A-4192-9C20-96942099DC62}"/>
              </a:ext>
            </a:extLst>
          </p:cNvPr>
          <p:cNvSpPr/>
          <p:nvPr/>
        </p:nvSpPr>
        <p:spPr>
          <a:xfrm>
            <a:off x="990600" y="4382795"/>
            <a:ext cx="6778624" cy="7906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C0B20-C46E-497E-88DA-9FA13A8D6E32}"/>
              </a:ext>
            </a:extLst>
          </p:cNvPr>
          <p:cNvSpPr txBox="1"/>
          <p:nvPr/>
        </p:nvSpPr>
        <p:spPr>
          <a:xfrm>
            <a:off x="7812086" y="4454936"/>
            <a:ext cx="1062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Shared L2</a:t>
            </a:r>
          </a:p>
        </p:txBody>
      </p:sp>
      <p:sp>
        <p:nvSpPr>
          <p:cNvPr id="104" name="Horizontal Scroll 103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179018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82105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Cache Comparison of GPU &amp; CPU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43</a:t>
            </a:fld>
            <a:endParaRPr lang="en-US" dirty="0">
              <a:solidFill>
                <a:srgbClr val="4E67C8">
                  <a:lumMod val="75000"/>
                </a:srgb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05722"/>
              </p:ext>
            </p:extLst>
          </p:nvPr>
        </p:nvGraphicFramePr>
        <p:xfrm>
          <a:off x="618489" y="2158965"/>
          <a:ext cx="732649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L1 data cache</a:t>
                      </a:r>
                      <a:r>
                        <a:rPr lang="en-US" baseline="0" dirty="0"/>
                        <a:t>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threads</a:t>
                      </a:r>
                      <a:r>
                        <a:rPr lang="en-US" baseline="0" dirty="0"/>
                        <a:t>  sharing L1 D Cache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(2-way SMT)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L1 </a:t>
                      </a:r>
                      <a:r>
                        <a:rPr lang="en-US" dirty="0" err="1"/>
                        <a:t>dcache</a:t>
                      </a:r>
                      <a:r>
                        <a:rPr lang="en-US" dirty="0"/>
                        <a:t> capacity /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6.4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Last</a:t>
                      </a:r>
                      <a:r>
                        <a:rPr lang="en-US" baseline="0" dirty="0"/>
                        <a:t> level</a:t>
                      </a:r>
                      <a:r>
                        <a:rPr lang="en-US" dirty="0"/>
                        <a:t> cache (LLC)</a:t>
                      </a:r>
                      <a:r>
                        <a:rPr lang="en-US" baseline="0" dirty="0"/>
                        <a:t>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Active threads  sharing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81,920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LLC capacity / thread (4 cores)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9.6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3495AA-D374-45DB-9E1E-263399BD4B8E}"/>
              </a:ext>
            </a:extLst>
          </p:cNvPr>
          <p:cNvSpPr txBox="1"/>
          <p:nvPr/>
        </p:nvSpPr>
        <p:spPr>
          <a:xfrm>
            <a:off x="538480" y="5750560"/>
            <a:ext cx="740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Example comparison of CPU and GPU cache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CCB80-E0C2-48CF-9D96-2F29FFB95FE3}"/>
              </a:ext>
            </a:extLst>
          </p:cNvPr>
          <p:cNvSpPr/>
          <p:nvPr/>
        </p:nvSpPr>
        <p:spPr>
          <a:xfrm>
            <a:off x="578484" y="1468085"/>
            <a:ext cx="7406499" cy="69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Primary purpose of GPU cache is to act as bandwidth filter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57510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8D92-354F-4B2E-BA6B-C17D900F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325563"/>
          </a:xfrm>
        </p:spPr>
        <p:txBody>
          <a:bodyPr/>
          <a:lstStyle/>
          <a:p>
            <a:r>
              <a:rPr lang="en-US" dirty="0"/>
              <a:t>GPU’s on-board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8EE9-8FA5-45B0-AFA5-F0FAA50E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1557300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b="1" u="sng" dirty="0">
                <a:solidFill>
                  <a:srgbClr val="FF0000"/>
                </a:solidFill>
              </a:rPr>
              <a:t>High bandwidth </a:t>
            </a:r>
            <a:r>
              <a:rPr lang="en-US" dirty="0">
                <a:sym typeface="Wingdings" panose="05000000000000000000" pitchFamily="2" charset="2"/>
              </a:rPr>
              <a:t> need to service memory needs of thousands of active threads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Latency is far less of a concern 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6C71-8973-4D58-B939-9A03E6DC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44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F4F3C-3910-46A6-8E26-0EBAA1AE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667000"/>
            <a:ext cx="6675120" cy="2591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85618-4ECC-4E48-BDBF-FA584469F236}"/>
              </a:ext>
            </a:extLst>
          </p:cNvPr>
          <p:cNvSpPr txBox="1"/>
          <p:nvPr/>
        </p:nvSpPr>
        <p:spPr>
          <a:xfrm>
            <a:off x="748903" y="4948377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High frequency and many channels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46F03-D552-4098-AAB4-F2DF0F30AA64}"/>
              </a:ext>
            </a:extLst>
          </p:cNvPr>
          <p:cNvSpPr txBox="1"/>
          <p:nvPr/>
        </p:nvSpPr>
        <p:spPr>
          <a:xfrm>
            <a:off x="4692253" y="4964668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Low frequency but wide bus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797FA-9E8D-4782-ABFF-CEED86D2DD69}"/>
              </a:ext>
            </a:extLst>
          </p:cNvPr>
          <p:cNvSpPr txBox="1"/>
          <p:nvPr/>
        </p:nvSpPr>
        <p:spPr>
          <a:xfrm>
            <a:off x="337767" y="5334000"/>
            <a:ext cx="870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Typical b/w: ~500-600 GB/sec (compare that too top end CPU server 150GB/sec)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4EB56-5AEB-479A-A59E-CAC9D1222EC0}"/>
              </a:ext>
            </a:extLst>
          </p:cNvPr>
          <p:cNvSpPr txBox="1"/>
          <p:nvPr/>
        </p:nvSpPr>
        <p:spPr>
          <a:xfrm>
            <a:off x="301465" y="5722483"/>
            <a:ext cx="893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But capacity is limited. Typical GPU memory capacity 12-16 GB with max at 32GB.</a:t>
            </a:r>
          </a:p>
        </p:txBody>
      </p:sp>
      <p:sp>
        <p:nvSpPr>
          <p:cNvPr id="11" name="Horizontal Scroll 10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34178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9521" y="450060"/>
            <a:ext cx="8153400" cy="112235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GPU TLB hierarchy</a:t>
            </a:r>
          </a:p>
        </p:txBody>
      </p:sp>
      <p:sp>
        <p:nvSpPr>
          <p:cNvPr id="8199" name="Rectangle 3"/>
          <p:cNvSpPr>
            <a:spLocks noChangeArrowheads="1"/>
          </p:cNvSpPr>
          <p:nvPr/>
        </p:nvSpPr>
        <p:spPr bwMode="auto">
          <a:xfrm>
            <a:off x="533400" y="1752600"/>
            <a:ext cx="8077200" cy="3532188"/>
          </a:xfrm>
          <a:prstGeom prst="rect">
            <a:avLst/>
          </a:prstGeom>
          <a:noFill/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t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Calibri"/>
              </a:rPr>
              <a:t>GPU</a:t>
            </a:r>
          </a:p>
        </p:txBody>
      </p:sp>
      <p:grpSp>
        <p:nvGrpSpPr>
          <p:cNvPr id="8200" name="Group 4"/>
          <p:cNvGrpSpPr>
            <a:grpSpLocks/>
          </p:cNvGrpSpPr>
          <p:nvPr/>
        </p:nvGrpSpPr>
        <p:grpSpPr bwMode="auto">
          <a:xfrm>
            <a:off x="5638800" y="2895600"/>
            <a:ext cx="358775" cy="73025"/>
            <a:chOff x="3922713" y="1989138"/>
            <a:chExt cx="358775" cy="73025"/>
          </a:xfrm>
        </p:grpSpPr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922713" y="1989138"/>
              <a:ext cx="71438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4067176" y="1989138"/>
              <a:ext cx="71437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4210051" y="1989138"/>
              <a:ext cx="71437" cy="73025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908050" y="3830638"/>
            <a:ext cx="7245350" cy="360362"/>
          </a:xfrm>
          <a:prstGeom prst="rect">
            <a:avLst/>
          </a:prstGeom>
          <a:gradFill flip="none" rotWithShape="1">
            <a:gsLst>
              <a:gs pos="0">
                <a:srgbClr val="C4E59F">
                  <a:tint val="66000"/>
                  <a:satMod val="160000"/>
                </a:srgbClr>
              </a:gs>
              <a:gs pos="50000">
                <a:srgbClr val="C4E59F">
                  <a:tint val="44500"/>
                  <a:satMod val="160000"/>
                </a:srgbClr>
              </a:gs>
              <a:gs pos="100000">
                <a:srgbClr val="C4E59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8000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Interconnection Network</a:t>
            </a:r>
          </a:p>
        </p:txBody>
      </p:sp>
      <p:grpSp>
        <p:nvGrpSpPr>
          <p:cNvPr id="8202" name="Group 6"/>
          <p:cNvGrpSpPr>
            <a:grpSpLocks/>
          </p:cNvGrpSpPr>
          <p:nvPr/>
        </p:nvGrpSpPr>
        <p:grpSpPr bwMode="auto">
          <a:xfrm>
            <a:off x="5029200" y="4800600"/>
            <a:ext cx="376238" cy="71438"/>
            <a:chOff x="3505200" y="4648200"/>
            <a:chExt cx="376238" cy="71437"/>
          </a:xfrm>
        </p:grpSpPr>
        <p:sp>
          <p:nvSpPr>
            <p:cNvPr id="62" name="Oval 61"/>
            <p:cNvSpPr>
              <a:spLocks noChangeArrowheads="1"/>
            </p:cNvSpPr>
            <p:nvPr/>
          </p:nvSpPr>
          <p:spPr bwMode="auto">
            <a:xfrm flipH="1" flipV="1">
              <a:off x="36576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 flipV="1">
              <a:off x="38100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 flipV="1">
              <a:off x="3505200" y="4648200"/>
              <a:ext cx="71438" cy="7143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8203" name="Group 54"/>
          <p:cNvGrpSpPr>
            <a:grpSpLocks/>
          </p:cNvGrpSpPr>
          <p:nvPr/>
        </p:nvGrpSpPr>
        <p:grpSpPr bwMode="auto">
          <a:xfrm>
            <a:off x="685800" y="2209800"/>
            <a:ext cx="2362200" cy="1582738"/>
            <a:chOff x="914400" y="2209800"/>
            <a:chExt cx="2362200" cy="1582737"/>
          </a:xfrm>
        </p:grpSpPr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68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8204" name="Group 11"/>
          <p:cNvGrpSpPr>
            <a:grpSpLocks/>
          </p:cNvGrpSpPr>
          <p:nvPr/>
        </p:nvGrpSpPr>
        <p:grpSpPr bwMode="auto">
          <a:xfrm>
            <a:off x="6096000" y="4190998"/>
            <a:ext cx="1676400" cy="1951037"/>
            <a:chOff x="4406388" y="4043366"/>
            <a:chExt cx="904308" cy="1951033"/>
          </a:xfrm>
        </p:grpSpPr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4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8205" name="Group 12"/>
          <p:cNvGrpSpPr>
            <a:grpSpLocks/>
          </p:cNvGrpSpPr>
          <p:nvPr/>
        </p:nvGrpSpPr>
        <p:grpSpPr bwMode="auto">
          <a:xfrm>
            <a:off x="2743200" y="4191000"/>
            <a:ext cx="1676400" cy="1951038"/>
            <a:chOff x="4406388" y="4043366"/>
            <a:chExt cx="904308" cy="1951033"/>
          </a:xfrm>
        </p:grpSpPr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</p:txBody>
        </p:sp>
        <p:sp>
          <p:nvSpPr>
            <p:cNvPr id="78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79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grpSp>
        <p:nvGrpSpPr>
          <p:cNvPr id="8206" name="Group 13"/>
          <p:cNvGrpSpPr>
            <a:grpSpLocks/>
          </p:cNvGrpSpPr>
          <p:nvPr/>
        </p:nvGrpSpPr>
        <p:grpSpPr bwMode="auto">
          <a:xfrm>
            <a:off x="990600" y="4191000"/>
            <a:ext cx="1676400" cy="1951038"/>
            <a:chOff x="4406388" y="4043366"/>
            <a:chExt cx="904308" cy="1951033"/>
          </a:xfrm>
        </p:grpSpPr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4570808" y="4348165"/>
              <a:ext cx="616574" cy="60959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L2 $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Partition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406388" y="5414962"/>
              <a:ext cx="904308" cy="5794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GDDR5/HBM</a:t>
              </a:r>
            </a:p>
          </p:txBody>
        </p:sp>
        <p:sp>
          <p:nvSpPr>
            <p:cNvPr id="83" name="Line 98"/>
            <p:cNvSpPr>
              <a:spLocks noChangeShapeType="1"/>
            </p:cNvSpPr>
            <p:nvPr/>
          </p:nvSpPr>
          <p:spPr bwMode="auto">
            <a:xfrm>
              <a:off x="4858542" y="4957764"/>
              <a:ext cx="1713" cy="431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84" name="Line 224"/>
            <p:cNvSpPr>
              <a:spLocks noChangeShapeType="1"/>
            </p:cNvSpPr>
            <p:nvPr/>
          </p:nvSpPr>
          <p:spPr bwMode="auto">
            <a:xfrm>
              <a:off x="4858542" y="4043366"/>
              <a:ext cx="1713" cy="287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8207" name="TextBox 47"/>
          <p:cNvSpPr txBox="1">
            <a:spLocks noChangeArrowheads="1"/>
          </p:cNvSpPr>
          <p:nvPr/>
        </p:nvSpPr>
        <p:spPr bwMode="auto">
          <a:xfrm>
            <a:off x="4495800" y="5638800"/>
            <a:ext cx="161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808080"/>
                </a:solidFill>
                <a:latin typeface="Calibri" pitchFamily="34" charset="0"/>
              </a:rPr>
              <a:t>Off-chip</a:t>
            </a:r>
            <a:r>
              <a:rPr lang="en-US">
                <a:solidFill>
                  <a:srgbClr val="FFCC99"/>
                </a:solidFill>
                <a:latin typeface="Calibri" pitchFamily="34" charset="0"/>
              </a:rPr>
              <a:t> </a:t>
            </a:r>
            <a:r>
              <a:rPr lang="en-US">
                <a:solidFill>
                  <a:srgbClr val="808080"/>
                </a:solidFill>
                <a:latin typeface="Calibri" pitchFamily="34" charset="0"/>
              </a:rPr>
              <a:t>DRAM</a:t>
            </a:r>
            <a:endParaRPr lang="en-US" b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208" name="Group 55"/>
          <p:cNvGrpSpPr>
            <a:grpSpLocks/>
          </p:cNvGrpSpPr>
          <p:nvPr/>
        </p:nvGrpSpPr>
        <p:grpSpPr bwMode="auto">
          <a:xfrm>
            <a:off x="3200400" y="2209800"/>
            <a:ext cx="2362200" cy="1582738"/>
            <a:chOff x="914400" y="2209800"/>
            <a:chExt cx="2362200" cy="1582737"/>
          </a:xfrm>
        </p:grpSpPr>
        <p:sp>
          <p:nvSpPr>
            <p:cNvPr id="87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89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8209" name="Group 60"/>
          <p:cNvGrpSpPr>
            <a:grpSpLocks/>
          </p:cNvGrpSpPr>
          <p:nvPr/>
        </p:nvGrpSpPr>
        <p:grpSpPr bwMode="auto">
          <a:xfrm>
            <a:off x="6096000" y="2209800"/>
            <a:ext cx="2362200" cy="1582738"/>
            <a:chOff x="914400" y="2209800"/>
            <a:chExt cx="2362200" cy="1582737"/>
          </a:xfrm>
        </p:grpSpPr>
        <p:sp>
          <p:nvSpPr>
            <p:cNvPr id="92" name="Rectangle 3"/>
            <p:cNvSpPr>
              <a:spLocks noChangeArrowheads="1"/>
            </p:cNvSpPr>
            <p:nvPr/>
          </p:nvSpPr>
          <p:spPr bwMode="auto">
            <a:xfrm>
              <a:off x="914400" y="2209800"/>
              <a:ext cx="2362200" cy="1295399"/>
            </a:xfrm>
            <a:prstGeom prst="rect">
              <a:avLst/>
            </a:prstGeom>
            <a:gradFill flip="none" rotWithShape="1">
              <a:gsLst>
                <a:gs pos="0">
                  <a:srgbClr val="99FF99"/>
                </a:gs>
                <a:gs pos="100000">
                  <a:srgbClr val="CCFFCC"/>
                </a:gs>
              </a:gsLst>
              <a:lin ang="16200000" scaled="1"/>
              <a:tileRect/>
            </a:gradFill>
            <a:ln w="12700">
              <a:solidFill>
                <a:srgbClr val="333300"/>
              </a:solidFill>
              <a:prstDash val="solid"/>
              <a:miter lim="800000"/>
              <a:headEnd/>
              <a:tailEnd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t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Arial" pitchFamily="34" charset="0"/>
                </a:rPr>
                <a:t>SM Cluster</a:t>
              </a: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990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  <p:sp>
          <p:nvSpPr>
            <p:cNvPr id="94" name="Line 205"/>
            <p:cNvSpPr>
              <a:spLocks noChangeShapeType="1"/>
            </p:cNvSpPr>
            <p:nvPr/>
          </p:nvSpPr>
          <p:spPr bwMode="auto">
            <a:xfrm>
              <a:off x="2057400" y="3505199"/>
              <a:ext cx="3175" cy="287338"/>
            </a:xfrm>
            <a:prstGeom prst="line">
              <a:avLst/>
            </a:prstGeom>
            <a:ln>
              <a:solidFill>
                <a:schemeClr val="accent1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133600" y="2514600"/>
              <a:ext cx="1066800" cy="87153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SM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1DB5F-305B-435E-A32A-C75DBE94532F}"/>
              </a:ext>
            </a:extLst>
          </p:cNvPr>
          <p:cNvGrpSpPr/>
          <p:nvPr/>
        </p:nvGrpSpPr>
        <p:grpSpPr>
          <a:xfrm>
            <a:off x="761791" y="2980110"/>
            <a:ext cx="1067009" cy="397668"/>
            <a:chOff x="761791" y="2988470"/>
            <a:chExt cx="1067009" cy="3976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7A0561-4177-4EDD-B07C-A0583B0F2D36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593277-B9C4-4898-9817-6088785A72F9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23E9DF-66C5-41E7-9BFA-76484C501D5F}"/>
              </a:ext>
            </a:extLst>
          </p:cNvPr>
          <p:cNvSpPr txBox="1"/>
          <p:nvPr/>
        </p:nvSpPr>
        <p:spPr>
          <a:xfrm rot="16200000">
            <a:off x="-348179" y="2520434"/>
            <a:ext cx="129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Coalescer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C11353-9DFB-4C1E-B5A2-1C796178E5BB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80484" y="2857500"/>
            <a:ext cx="381516" cy="9286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B6470D-9FC2-4908-936E-2A71C4ECDE98}"/>
              </a:ext>
            </a:extLst>
          </p:cNvPr>
          <p:cNvGrpSpPr/>
          <p:nvPr/>
        </p:nvGrpSpPr>
        <p:grpSpPr>
          <a:xfrm>
            <a:off x="1904791" y="2980110"/>
            <a:ext cx="1067009" cy="397668"/>
            <a:chOff x="761791" y="2988470"/>
            <a:chExt cx="1067009" cy="39766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1589491-700B-45F2-A12D-EEB7886AA2B3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4A2D76-BC39-4D5B-BD38-DF589AECBB61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6404D38-60A3-49A1-AA24-2DA26E2955FE}"/>
              </a:ext>
            </a:extLst>
          </p:cNvPr>
          <p:cNvGrpSpPr/>
          <p:nvPr/>
        </p:nvGrpSpPr>
        <p:grpSpPr>
          <a:xfrm>
            <a:off x="3278230" y="2980110"/>
            <a:ext cx="1067009" cy="397668"/>
            <a:chOff x="761791" y="2988470"/>
            <a:chExt cx="1067009" cy="39766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258DB85-765D-4C92-AFE7-C455AE5C055A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9FFAEE7-6414-4A25-BC14-78F517DA3B62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EB56180-61F3-48E2-9E9F-18E152CD08BD}"/>
              </a:ext>
            </a:extLst>
          </p:cNvPr>
          <p:cNvGrpSpPr/>
          <p:nvPr/>
        </p:nvGrpSpPr>
        <p:grpSpPr>
          <a:xfrm>
            <a:off x="4415379" y="2980110"/>
            <a:ext cx="1067009" cy="397668"/>
            <a:chOff x="761791" y="2988470"/>
            <a:chExt cx="1067009" cy="39766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330D037-0CB5-4D1A-812F-005CAD99457C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8D380C0-984E-41C7-9ACA-6B6772249847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39711AC-663F-4200-830F-7DD47EB54B7E}"/>
              </a:ext>
            </a:extLst>
          </p:cNvPr>
          <p:cNvGrpSpPr/>
          <p:nvPr/>
        </p:nvGrpSpPr>
        <p:grpSpPr>
          <a:xfrm>
            <a:off x="6171991" y="2980110"/>
            <a:ext cx="1067009" cy="397668"/>
            <a:chOff x="761791" y="2988470"/>
            <a:chExt cx="1067009" cy="39766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0FE1D2-839C-4369-B2C0-FD78EEEAFD64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F1DB00C-799A-4193-94F5-4B69AEDCA9F6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4CF8A02-7A6B-4E31-9281-883C7F7B2176}"/>
              </a:ext>
            </a:extLst>
          </p:cNvPr>
          <p:cNvGrpSpPr/>
          <p:nvPr/>
        </p:nvGrpSpPr>
        <p:grpSpPr>
          <a:xfrm>
            <a:off x="7314782" y="2986775"/>
            <a:ext cx="1067009" cy="397668"/>
            <a:chOff x="761791" y="2988470"/>
            <a:chExt cx="1067009" cy="39766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7E4B405-703C-4FFA-B28D-D6F8DF39C79F}"/>
                </a:ext>
              </a:extLst>
            </p:cNvPr>
            <p:cNvSpPr/>
            <p:nvPr/>
          </p:nvSpPr>
          <p:spPr>
            <a:xfrm>
              <a:off x="762000" y="3056021"/>
              <a:ext cx="1066800" cy="33011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Calibri"/>
                </a:rPr>
                <a:t>L1 $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0A61BBB-C054-481B-82C4-1628B047111F}"/>
                </a:ext>
              </a:extLst>
            </p:cNvPr>
            <p:cNvSpPr/>
            <p:nvPr/>
          </p:nvSpPr>
          <p:spPr>
            <a:xfrm>
              <a:off x="761791" y="2988470"/>
              <a:ext cx="1066800" cy="671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E31EBF1-540A-4192-9C20-96942099DC62}"/>
              </a:ext>
            </a:extLst>
          </p:cNvPr>
          <p:cNvSpPr/>
          <p:nvPr/>
        </p:nvSpPr>
        <p:spPr>
          <a:xfrm>
            <a:off x="990600" y="4382795"/>
            <a:ext cx="6778624" cy="7906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C0B20-C46E-497E-88DA-9FA13A8D6E32}"/>
              </a:ext>
            </a:extLst>
          </p:cNvPr>
          <p:cNvSpPr txBox="1"/>
          <p:nvPr/>
        </p:nvSpPr>
        <p:spPr>
          <a:xfrm>
            <a:off x="7812086" y="4454936"/>
            <a:ext cx="1062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Shared L2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4A1D37D-22C3-4794-8C4D-22CD75D5B9E0}"/>
              </a:ext>
            </a:extLst>
          </p:cNvPr>
          <p:cNvSpPr/>
          <p:nvPr/>
        </p:nvSpPr>
        <p:spPr>
          <a:xfrm>
            <a:off x="1497013" y="2709184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B5750A2-8D3B-4359-A9F5-E62B4A36F93E}"/>
              </a:ext>
            </a:extLst>
          </p:cNvPr>
          <p:cNvSpPr/>
          <p:nvPr/>
        </p:nvSpPr>
        <p:spPr>
          <a:xfrm>
            <a:off x="2585750" y="2709184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348ADAF-0132-41AB-AEEA-785129A9C54A}"/>
              </a:ext>
            </a:extLst>
          </p:cNvPr>
          <p:cNvSpPr/>
          <p:nvPr/>
        </p:nvSpPr>
        <p:spPr>
          <a:xfrm>
            <a:off x="3975561" y="2750189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9C7DEE7-DFFB-4756-A129-8B97844E1F50}"/>
              </a:ext>
            </a:extLst>
          </p:cNvPr>
          <p:cNvSpPr/>
          <p:nvPr/>
        </p:nvSpPr>
        <p:spPr>
          <a:xfrm>
            <a:off x="5074610" y="2729936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3EDE450-AF3F-4DF2-9237-49752EED7223}"/>
              </a:ext>
            </a:extLst>
          </p:cNvPr>
          <p:cNvSpPr/>
          <p:nvPr/>
        </p:nvSpPr>
        <p:spPr>
          <a:xfrm>
            <a:off x="6839523" y="2729023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EFB32E2-A231-44E2-8E05-C215AA746103}"/>
              </a:ext>
            </a:extLst>
          </p:cNvPr>
          <p:cNvSpPr/>
          <p:nvPr/>
        </p:nvSpPr>
        <p:spPr>
          <a:xfrm>
            <a:off x="7980182" y="2769686"/>
            <a:ext cx="401718" cy="2775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L1 TLB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8931305-DB8D-48E1-B822-25A0944007B9}"/>
              </a:ext>
            </a:extLst>
          </p:cNvPr>
          <p:cNvSpPr/>
          <p:nvPr/>
        </p:nvSpPr>
        <p:spPr>
          <a:xfrm>
            <a:off x="1518216" y="4184762"/>
            <a:ext cx="5795461" cy="2348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FF0000"/>
                </a:solidFill>
                <a:latin typeface="Calibri"/>
              </a:rPr>
              <a:t>L2 TLB</a:t>
            </a:r>
          </a:p>
        </p:txBody>
      </p:sp>
    </p:spTree>
    <p:extLst>
      <p:ext uri="{BB962C8B-B14F-4D97-AF65-F5344CB8AC3E}">
        <p14:creationId xmlns:p14="http://schemas.microsoft.com/office/powerpoint/2010/main" val="33739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 Thread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724400"/>
          </a:xfrm>
        </p:spPr>
        <p:txBody>
          <a:bodyPr/>
          <a:lstStyle/>
          <a:p>
            <a:r>
              <a:rPr lang="en-US" dirty="0"/>
              <a:t>No. of </a:t>
            </a:r>
            <a:r>
              <a:rPr lang="en-US" dirty="0" err="1"/>
              <a:t>threadblocks</a:t>
            </a:r>
            <a:r>
              <a:rPr lang="en-US" dirty="0"/>
              <a:t> allocated to SM is limited by </a:t>
            </a:r>
          </a:p>
          <a:p>
            <a:pPr lvl="1"/>
            <a:r>
              <a:rPr lang="en-US" dirty="0"/>
              <a:t>Max. </a:t>
            </a:r>
            <a:r>
              <a:rPr lang="en-US" dirty="0" err="1"/>
              <a:t>Threadblocks</a:t>
            </a:r>
            <a:endParaRPr lang="en-US" dirty="0"/>
          </a:p>
          <a:p>
            <a:pPr lvl="1"/>
            <a:r>
              <a:rPr lang="en-US" dirty="0"/>
              <a:t>Max. no. of threads</a:t>
            </a:r>
          </a:p>
          <a:p>
            <a:pPr lvl="1"/>
            <a:r>
              <a:rPr lang="en-US" dirty="0"/>
              <a:t>Registers   (</a:t>
            </a:r>
            <a:r>
              <a:rPr lang="en-US" dirty="0" err="1"/>
              <a:t>Regs</a:t>
            </a:r>
            <a:r>
              <a:rPr lang="en-US" dirty="0"/>
              <a:t>. per thread * </a:t>
            </a:r>
            <a:r>
              <a:rPr lang="en-US" dirty="0" err="1"/>
              <a:t>Thrds</a:t>
            </a:r>
            <a:r>
              <a:rPr lang="en-US" dirty="0"/>
              <a:t> per Block * # </a:t>
            </a:r>
            <a:r>
              <a:rPr lang="en-US" dirty="0" err="1"/>
              <a:t>Blks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16K – 64 K registers per SM</a:t>
            </a:r>
          </a:p>
          <a:p>
            <a:pPr lvl="1"/>
            <a:r>
              <a:rPr lang="en-US" dirty="0"/>
              <a:t>Shared Memory (Shared Memory per Block * # </a:t>
            </a:r>
            <a:r>
              <a:rPr lang="en-US" dirty="0" err="1"/>
              <a:t>Blks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16K – 64KB shared memory/L1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Threadblock</a:t>
            </a:r>
            <a:r>
              <a:rPr lang="en-US" dirty="0"/>
              <a:t>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91001"/>
            <a:ext cx="8534400" cy="2209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Each TB allocated to an SM; Multiple  TBs in a SM </a:t>
            </a:r>
          </a:p>
          <a:p>
            <a:pPr>
              <a:spcBef>
                <a:spcPts val="0"/>
              </a:spcBef>
            </a:pPr>
            <a:r>
              <a:rPr lang="en-US" dirty="0"/>
              <a:t>Thread Blocks can execute in any order </a:t>
            </a:r>
          </a:p>
          <a:p>
            <a:pPr>
              <a:spcBef>
                <a:spcPts val="0"/>
              </a:spcBef>
            </a:pPr>
            <a:r>
              <a:rPr lang="en-US" dirty="0"/>
              <a:t>Threads in a </a:t>
            </a:r>
            <a:r>
              <a:rPr lang="en-US" dirty="0" err="1"/>
              <a:t>threadblock</a:t>
            </a:r>
            <a:r>
              <a:rPr lang="en-US" dirty="0"/>
              <a:t>  may need to cooperate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Load/Store from memory together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Share results (through shared memory)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Synchronize with each other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6350"/>
            <a:ext cx="4038600" cy="263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7720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>
            <a:off x="4343400" y="1600200"/>
            <a:ext cx="6096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Rectangle 3"/>
          <p:cNvSpPr/>
          <p:nvPr/>
        </p:nvSpPr>
        <p:spPr bwMode="auto">
          <a:xfrm>
            <a:off x="304800" y="1371600"/>
            <a:ext cx="2817904" cy="2438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2296" y="1371600"/>
            <a:ext cx="608104" cy="2438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667000" y="1600200"/>
            <a:ext cx="5334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723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305800" cy="1143000"/>
          </a:xfrm>
        </p:spPr>
        <p:txBody>
          <a:bodyPr/>
          <a:lstStyle/>
          <a:p>
            <a:r>
              <a:rPr lang="en-US" altLang="zh-TW" dirty="0">
                <a:latin typeface="Comic Sans MS" charset="0"/>
                <a:ea typeface="新細明體" charset="0"/>
                <a:cs typeface="新細明體" charset="0"/>
              </a:rPr>
              <a:t>Thread &amp; Warp Scheduling 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None/>
            </a:pPr>
            <a:r>
              <a:rPr lang="zh-TW" altLang="en-US">
                <a:latin typeface="Comic Sans MS" charset="0"/>
                <a:ea typeface="新細明體" charset="0"/>
                <a:cs typeface="新細明體" charset="0"/>
              </a:rPr>
              <a:t> </a:t>
            </a:r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356350"/>
            <a:ext cx="37338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TW" sz="1200">
                <a:solidFill>
                  <a:srgbClr val="BA0000"/>
                </a:solidFill>
                <a:latin typeface="Calibri" charset="0"/>
              </a:rPr>
              <a:t>© David Kirk/NVIDIA and Wen-mei W. Hwu, 2007-2009</a:t>
            </a:r>
          </a:p>
          <a:p>
            <a:pPr algn="l" eaLnBrk="1" hangingPunct="1"/>
            <a:r>
              <a:rPr lang="en-US" altLang="zh-TW" sz="1200">
                <a:solidFill>
                  <a:srgbClr val="BA0000"/>
                </a:solidFill>
                <a:latin typeface="Calibri" charset="0"/>
              </a:rPr>
              <a:t>ECE498AL, University of Illinois, Urbana-Champaign</a:t>
            </a: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381000" y="1447800"/>
            <a:ext cx="4038600" cy="435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altLang="zh-TW" sz="2400" b="0" dirty="0">
                <a:ea typeface="新細明體" charset="0"/>
                <a:cs typeface="新細明體" charset="0"/>
              </a:rPr>
              <a:t>Each Block is executed as 32-thread Warps</a:t>
            </a:r>
          </a:p>
          <a:p>
            <a:pPr marL="974725" lvl="1" indent="-403225">
              <a:spcBef>
                <a:spcPct val="20000"/>
              </a:spcBef>
              <a:buFontTx/>
              <a:buChar char="–"/>
            </a:pPr>
            <a:r>
              <a:rPr lang="en-US" altLang="zh-TW" sz="2000" b="0" dirty="0">
                <a:ea typeface="新細明體" charset="0"/>
                <a:cs typeface="新細明體" charset="0"/>
              </a:rPr>
              <a:t>An implementation decision, not part of the CUDA programming model</a:t>
            </a:r>
          </a:p>
          <a:p>
            <a:pPr marL="974725" lvl="1" indent="-403225">
              <a:spcBef>
                <a:spcPct val="20000"/>
              </a:spcBef>
              <a:buFontTx/>
              <a:buChar char="–"/>
            </a:pPr>
            <a:r>
              <a:rPr lang="en-US" altLang="zh-TW" sz="2000" b="0" dirty="0">
                <a:ea typeface="新細明體" charset="0"/>
                <a:cs typeface="新細明體" charset="0"/>
              </a:rPr>
              <a:t>Warps are scheduling units in SM</a:t>
            </a:r>
          </a:p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altLang="zh-TW" sz="2400" b="0" dirty="0">
                <a:ea typeface="新細明體" charset="0"/>
                <a:cs typeface="新細明體" charset="0"/>
              </a:rPr>
              <a:t>Warps of resident </a:t>
            </a:r>
            <a:r>
              <a:rPr lang="en-US" altLang="zh-TW" sz="2400" b="0" dirty="0" err="1">
                <a:ea typeface="新細明體" charset="0"/>
                <a:cs typeface="新細明體" charset="0"/>
              </a:rPr>
              <a:t>threadblocks</a:t>
            </a:r>
            <a:r>
              <a:rPr lang="en-US" altLang="zh-TW" sz="2400" b="0" dirty="0">
                <a:ea typeface="新細明體" charset="0"/>
                <a:cs typeface="新細明體" charset="0"/>
              </a:rPr>
              <a:t> are context switched to hide (long) latency</a:t>
            </a:r>
          </a:p>
        </p:txBody>
      </p:sp>
      <p:sp>
        <p:nvSpPr>
          <p:cNvPr id="48134" name="AutoShape 71"/>
          <p:cNvSpPr>
            <a:spLocks noChangeAspect="1" noChangeArrowheads="1" noTextEdit="1"/>
          </p:cNvSpPr>
          <p:nvPr/>
        </p:nvSpPr>
        <p:spPr bwMode="auto">
          <a:xfrm>
            <a:off x="5146675" y="1671638"/>
            <a:ext cx="3448050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Rectangle 72"/>
          <p:cNvSpPr>
            <a:spLocks noChangeArrowheads="1"/>
          </p:cNvSpPr>
          <p:nvPr/>
        </p:nvSpPr>
        <p:spPr bwMode="auto">
          <a:xfrm>
            <a:off x="7837488" y="3127375"/>
            <a:ext cx="801687" cy="1057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Rectangle 73"/>
          <p:cNvSpPr>
            <a:spLocks noChangeArrowheads="1"/>
          </p:cNvSpPr>
          <p:nvPr/>
        </p:nvSpPr>
        <p:spPr bwMode="auto">
          <a:xfrm>
            <a:off x="4421188" y="15240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Rectangle 74"/>
          <p:cNvSpPr>
            <a:spLocks noChangeArrowheads="1"/>
          </p:cNvSpPr>
          <p:nvPr/>
        </p:nvSpPr>
        <p:spPr bwMode="auto">
          <a:xfrm>
            <a:off x="4573588" y="16764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cs typeface="Arial" charset="0"/>
              </a:rPr>
              <a:t>…</a:t>
            </a:r>
          </a:p>
        </p:txBody>
      </p:sp>
      <p:grpSp>
        <p:nvGrpSpPr>
          <p:cNvPr id="48138" name="Group 75"/>
          <p:cNvGrpSpPr>
            <a:grpSpLocks/>
          </p:cNvGrpSpPr>
          <p:nvPr/>
        </p:nvGrpSpPr>
        <p:grpSpPr bwMode="auto">
          <a:xfrm>
            <a:off x="4800600" y="1905000"/>
            <a:ext cx="1066800" cy="1022350"/>
            <a:chOff x="568" y="2568"/>
            <a:chExt cx="1219" cy="1480"/>
          </a:xfrm>
        </p:grpSpPr>
        <p:sp>
          <p:nvSpPr>
            <p:cNvPr id="48204" name="Text Box 76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solidFill>
              <a:schemeClr val="bg1">
                <a:alpha val="67058"/>
              </a:schemeClr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latin typeface="Tahoma" charset="0"/>
                  <a:cs typeface="Arial" charset="0"/>
                </a:rPr>
                <a:t>t0 t1 t2 … t31</a:t>
              </a:r>
              <a:endParaRPr lang="en-US" altLang="zh-TW" sz="1200">
                <a:cs typeface="Arial" charset="0"/>
              </a:endParaRPr>
            </a:p>
          </p:txBody>
        </p:sp>
        <p:sp>
          <p:nvSpPr>
            <p:cNvPr id="48205" name="Freeform 77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6" name="Freeform 78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7" name="Freeform 79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8" name="Freeform 80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9" name="Freeform 81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0" name="Freeform 82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1" name="Freeform 83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2" name="Freeform 84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3" name="Freeform 85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4" name="Freeform 86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15" name="Freeform 87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00CC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39" name="Text Box 88"/>
          <p:cNvSpPr txBox="1">
            <a:spLocks noChangeArrowheads="1"/>
          </p:cNvSpPr>
          <p:nvPr/>
        </p:nvSpPr>
        <p:spPr bwMode="auto">
          <a:xfrm>
            <a:off x="4621213" y="1524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>
                <a:cs typeface="Arial" charset="0"/>
              </a:rPr>
              <a:t>…</a:t>
            </a:r>
          </a:p>
        </p:txBody>
      </p:sp>
      <p:sp>
        <p:nvSpPr>
          <p:cNvPr id="48140" name="Rectangle 89"/>
          <p:cNvSpPr>
            <a:spLocks noChangeArrowheads="1"/>
          </p:cNvSpPr>
          <p:nvPr/>
        </p:nvSpPr>
        <p:spPr bwMode="auto">
          <a:xfrm>
            <a:off x="6021388" y="15240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Rectangle 90"/>
          <p:cNvSpPr>
            <a:spLocks noChangeArrowheads="1"/>
          </p:cNvSpPr>
          <p:nvPr/>
        </p:nvSpPr>
        <p:spPr bwMode="auto">
          <a:xfrm>
            <a:off x="6173788" y="16764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cs typeface="Arial" charset="0"/>
              </a:rPr>
              <a:t>…</a:t>
            </a:r>
          </a:p>
        </p:txBody>
      </p:sp>
      <p:grpSp>
        <p:nvGrpSpPr>
          <p:cNvPr id="48142" name="Group 91"/>
          <p:cNvGrpSpPr>
            <a:grpSpLocks/>
          </p:cNvGrpSpPr>
          <p:nvPr/>
        </p:nvGrpSpPr>
        <p:grpSpPr bwMode="auto">
          <a:xfrm>
            <a:off x="6400800" y="1905000"/>
            <a:ext cx="1066800" cy="1022350"/>
            <a:chOff x="568" y="2568"/>
            <a:chExt cx="1219" cy="1480"/>
          </a:xfrm>
        </p:grpSpPr>
        <p:sp>
          <p:nvSpPr>
            <p:cNvPr id="48192" name="Text Box 92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solidFill>
              <a:schemeClr val="bg1">
                <a:alpha val="67058"/>
              </a:schemeClr>
            </a:solidFill>
            <a:ln w="28575">
              <a:solidFill>
                <a:srgbClr val="FF66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latin typeface="Tahoma" charset="0"/>
                  <a:cs typeface="Arial" charset="0"/>
                </a:rPr>
                <a:t>t0 t1 t2 … t31</a:t>
              </a:r>
              <a:endParaRPr lang="en-US" altLang="zh-TW" sz="1200">
                <a:cs typeface="Arial" charset="0"/>
              </a:endParaRPr>
            </a:p>
          </p:txBody>
        </p:sp>
        <p:sp>
          <p:nvSpPr>
            <p:cNvPr id="48193" name="Freeform 93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4" name="Freeform 94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5" name="Freeform 95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6" name="Freeform 96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7" name="Freeform 97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8" name="Freeform 98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9" name="Freeform 99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0" name="Freeform 100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1" name="Freeform 101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2" name="Freeform 102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03" name="Freeform 103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rgbClr val="FF66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43" name="Text Box 104"/>
          <p:cNvSpPr txBox="1">
            <a:spLocks noChangeArrowheads="1"/>
          </p:cNvSpPr>
          <p:nvPr/>
        </p:nvSpPr>
        <p:spPr bwMode="auto">
          <a:xfrm>
            <a:off x="6221413" y="1524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>
                <a:cs typeface="Arial" charset="0"/>
              </a:rPr>
              <a:t>…</a:t>
            </a:r>
          </a:p>
        </p:txBody>
      </p:sp>
      <p:sp>
        <p:nvSpPr>
          <p:cNvPr id="48144" name="Text Box 105"/>
          <p:cNvSpPr txBox="1">
            <a:spLocks noChangeArrowheads="1"/>
          </p:cNvSpPr>
          <p:nvPr/>
        </p:nvSpPr>
        <p:spPr bwMode="auto">
          <a:xfrm>
            <a:off x="4725988" y="1524000"/>
            <a:ext cx="1165225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200">
                <a:cs typeface="Arial" charset="0"/>
              </a:rPr>
              <a:t>Block 1 Warps</a:t>
            </a:r>
          </a:p>
        </p:txBody>
      </p:sp>
      <p:sp>
        <p:nvSpPr>
          <p:cNvPr id="48145" name="Text Box 106"/>
          <p:cNvSpPr txBox="1">
            <a:spLocks noChangeArrowheads="1"/>
          </p:cNvSpPr>
          <p:nvPr/>
        </p:nvSpPr>
        <p:spPr bwMode="auto">
          <a:xfrm>
            <a:off x="6402388" y="1524000"/>
            <a:ext cx="1165225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200">
                <a:cs typeface="Arial" charset="0"/>
              </a:rPr>
              <a:t>Block 2 Warps</a:t>
            </a:r>
          </a:p>
        </p:txBody>
      </p:sp>
      <p:sp>
        <p:nvSpPr>
          <p:cNvPr id="48146" name="Rectangle 107"/>
          <p:cNvSpPr>
            <a:spLocks noChangeArrowheads="1"/>
          </p:cNvSpPr>
          <p:nvPr/>
        </p:nvSpPr>
        <p:spPr bwMode="auto">
          <a:xfrm>
            <a:off x="5561013" y="3048000"/>
            <a:ext cx="2730500" cy="2555875"/>
          </a:xfrm>
          <a:prstGeom prst="rect">
            <a:avLst/>
          </a:prstGeom>
          <a:solidFill>
            <a:srgbClr val="D8D8D8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>
              <a:ea typeface="新細明體" charset="0"/>
              <a:cs typeface="新細明體" charset="0"/>
            </a:endParaRPr>
          </a:p>
        </p:txBody>
      </p:sp>
      <p:sp>
        <p:nvSpPr>
          <p:cNvPr id="48147" name="Rectangle 108"/>
          <p:cNvSpPr>
            <a:spLocks noChangeArrowheads="1"/>
          </p:cNvSpPr>
          <p:nvPr/>
        </p:nvSpPr>
        <p:spPr bwMode="auto">
          <a:xfrm>
            <a:off x="5641975" y="5395913"/>
            <a:ext cx="661988" cy="241300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8" name="Rectangle 109"/>
          <p:cNvSpPr>
            <a:spLocks noChangeArrowheads="1"/>
          </p:cNvSpPr>
          <p:nvPr/>
        </p:nvSpPr>
        <p:spPr bwMode="auto">
          <a:xfrm>
            <a:off x="5875338" y="5441950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49" name="Rectangle 110"/>
          <p:cNvSpPr>
            <a:spLocks noChangeArrowheads="1"/>
          </p:cNvSpPr>
          <p:nvPr/>
        </p:nvSpPr>
        <p:spPr bwMode="auto">
          <a:xfrm>
            <a:off x="5641975" y="5049838"/>
            <a:ext cx="661988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0" name="Rectangle 111"/>
          <p:cNvSpPr>
            <a:spLocks noChangeArrowheads="1"/>
          </p:cNvSpPr>
          <p:nvPr/>
        </p:nvSpPr>
        <p:spPr bwMode="auto">
          <a:xfrm>
            <a:off x="5875338" y="5094288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51" name="Rectangle 112"/>
          <p:cNvSpPr>
            <a:spLocks noChangeArrowheads="1"/>
          </p:cNvSpPr>
          <p:nvPr/>
        </p:nvSpPr>
        <p:spPr bwMode="auto">
          <a:xfrm>
            <a:off x="5641975" y="4703763"/>
            <a:ext cx="661988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2" name="Rectangle 113"/>
          <p:cNvSpPr>
            <a:spLocks noChangeArrowheads="1"/>
          </p:cNvSpPr>
          <p:nvPr/>
        </p:nvSpPr>
        <p:spPr bwMode="auto">
          <a:xfrm>
            <a:off x="5875338" y="4748213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53" name="Rectangle 114"/>
          <p:cNvSpPr>
            <a:spLocks noChangeArrowheads="1"/>
          </p:cNvSpPr>
          <p:nvPr/>
        </p:nvSpPr>
        <p:spPr bwMode="auto">
          <a:xfrm>
            <a:off x="5641975" y="4357688"/>
            <a:ext cx="661988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4" name="Rectangle 115"/>
          <p:cNvSpPr>
            <a:spLocks noChangeArrowheads="1"/>
          </p:cNvSpPr>
          <p:nvPr/>
        </p:nvSpPr>
        <p:spPr bwMode="auto">
          <a:xfrm>
            <a:off x="5875338" y="4402138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55" name="Rectangle 116"/>
          <p:cNvSpPr>
            <a:spLocks noChangeArrowheads="1"/>
          </p:cNvSpPr>
          <p:nvPr/>
        </p:nvSpPr>
        <p:spPr bwMode="auto">
          <a:xfrm>
            <a:off x="6410325" y="4378325"/>
            <a:ext cx="477838" cy="1182688"/>
          </a:xfrm>
          <a:prstGeom prst="rect">
            <a:avLst/>
          </a:prstGeom>
          <a:solidFill>
            <a:srgbClr val="FA9EEC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Rectangle 117"/>
          <p:cNvSpPr>
            <a:spLocks noChangeArrowheads="1"/>
          </p:cNvSpPr>
          <p:nvPr/>
        </p:nvSpPr>
        <p:spPr bwMode="auto">
          <a:xfrm>
            <a:off x="6516688" y="4932363"/>
            <a:ext cx="2809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000000"/>
                </a:solidFill>
                <a:cs typeface="Arial" charset="0"/>
              </a:rPr>
              <a:t>SFU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57" name="Rectangle 118"/>
          <p:cNvSpPr>
            <a:spLocks noChangeArrowheads="1"/>
          </p:cNvSpPr>
          <p:nvPr/>
        </p:nvSpPr>
        <p:spPr bwMode="auto">
          <a:xfrm>
            <a:off x="7024688" y="5395913"/>
            <a:ext cx="661987" cy="241300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8" name="Rectangle 119"/>
          <p:cNvSpPr>
            <a:spLocks noChangeArrowheads="1"/>
          </p:cNvSpPr>
          <p:nvPr/>
        </p:nvSpPr>
        <p:spPr bwMode="auto">
          <a:xfrm>
            <a:off x="7259638" y="5441950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59" name="Rectangle 120"/>
          <p:cNvSpPr>
            <a:spLocks noChangeArrowheads="1"/>
          </p:cNvSpPr>
          <p:nvPr/>
        </p:nvSpPr>
        <p:spPr bwMode="auto">
          <a:xfrm>
            <a:off x="7024688" y="5049838"/>
            <a:ext cx="661987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60" name="Rectangle 121"/>
          <p:cNvSpPr>
            <a:spLocks noChangeArrowheads="1"/>
          </p:cNvSpPr>
          <p:nvPr/>
        </p:nvSpPr>
        <p:spPr bwMode="auto">
          <a:xfrm>
            <a:off x="7259638" y="5094288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61" name="Rectangle 122"/>
          <p:cNvSpPr>
            <a:spLocks noChangeArrowheads="1"/>
          </p:cNvSpPr>
          <p:nvPr/>
        </p:nvSpPr>
        <p:spPr bwMode="auto">
          <a:xfrm>
            <a:off x="7024688" y="4703763"/>
            <a:ext cx="661987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62" name="Rectangle 123"/>
          <p:cNvSpPr>
            <a:spLocks noChangeArrowheads="1"/>
          </p:cNvSpPr>
          <p:nvPr/>
        </p:nvSpPr>
        <p:spPr bwMode="auto">
          <a:xfrm>
            <a:off x="7259638" y="4748213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63" name="Rectangle 124"/>
          <p:cNvSpPr>
            <a:spLocks noChangeArrowheads="1"/>
          </p:cNvSpPr>
          <p:nvPr/>
        </p:nvSpPr>
        <p:spPr bwMode="auto">
          <a:xfrm>
            <a:off x="7024688" y="4357688"/>
            <a:ext cx="661987" cy="239712"/>
          </a:xfrm>
          <a:prstGeom prst="rect">
            <a:avLst/>
          </a:prstGeom>
          <a:solidFill>
            <a:srgbClr val="FF0000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64" name="Rectangle 125"/>
          <p:cNvSpPr>
            <a:spLocks noChangeArrowheads="1"/>
          </p:cNvSpPr>
          <p:nvPr/>
        </p:nvSpPr>
        <p:spPr bwMode="auto">
          <a:xfrm>
            <a:off x="7259638" y="4402138"/>
            <a:ext cx="1873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FFFFFF"/>
                </a:solidFill>
                <a:cs typeface="Arial" charset="0"/>
              </a:rPr>
              <a:t>SP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65" name="Rectangle 126"/>
          <p:cNvSpPr>
            <a:spLocks noChangeArrowheads="1"/>
          </p:cNvSpPr>
          <p:nvPr/>
        </p:nvSpPr>
        <p:spPr bwMode="auto">
          <a:xfrm>
            <a:off x="7791450" y="4378325"/>
            <a:ext cx="393700" cy="1182688"/>
          </a:xfrm>
          <a:prstGeom prst="rect">
            <a:avLst/>
          </a:prstGeom>
          <a:solidFill>
            <a:srgbClr val="FA9EEC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Rectangle 127"/>
          <p:cNvSpPr>
            <a:spLocks noChangeArrowheads="1"/>
          </p:cNvSpPr>
          <p:nvPr/>
        </p:nvSpPr>
        <p:spPr bwMode="auto">
          <a:xfrm>
            <a:off x="7856538" y="4932363"/>
            <a:ext cx="2809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000000"/>
                </a:solidFill>
                <a:cs typeface="Arial" charset="0"/>
              </a:rPr>
              <a:t>SFU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67" name="Rectangle 128"/>
          <p:cNvSpPr>
            <a:spLocks noChangeArrowheads="1"/>
          </p:cNvSpPr>
          <p:nvPr/>
        </p:nvSpPr>
        <p:spPr bwMode="auto">
          <a:xfrm>
            <a:off x="5719763" y="3652838"/>
            <a:ext cx="2398712" cy="241300"/>
          </a:xfrm>
          <a:prstGeom prst="rect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Rectangle 129"/>
          <p:cNvSpPr>
            <a:spLocks noChangeArrowheads="1"/>
          </p:cNvSpPr>
          <p:nvPr/>
        </p:nvSpPr>
        <p:spPr bwMode="auto">
          <a:xfrm>
            <a:off x="6089650" y="3698875"/>
            <a:ext cx="17605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000000"/>
                </a:solidFill>
                <a:cs typeface="Arial" charset="0"/>
              </a:rPr>
              <a:t>Instruction Fetch/Dispatch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69" name="Rectangle 130"/>
          <p:cNvSpPr>
            <a:spLocks noChangeArrowheads="1"/>
          </p:cNvSpPr>
          <p:nvPr/>
        </p:nvSpPr>
        <p:spPr bwMode="auto">
          <a:xfrm>
            <a:off x="5718175" y="3352800"/>
            <a:ext cx="2387600" cy="198438"/>
          </a:xfrm>
          <a:prstGeom prst="rect">
            <a:avLst/>
          </a:prstGeom>
          <a:solidFill>
            <a:srgbClr val="4D92E6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Rectangle 131"/>
          <p:cNvSpPr>
            <a:spLocks noChangeArrowheads="1"/>
          </p:cNvSpPr>
          <p:nvPr/>
        </p:nvSpPr>
        <p:spPr bwMode="auto">
          <a:xfrm>
            <a:off x="6392863" y="3352800"/>
            <a:ext cx="9223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000000"/>
                </a:solidFill>
                <a:cs typeface="Arial" charset="0"/>
              </a:rPr>
              <a:t>Instruction L1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71" name="Rectangle 132"/>
          <p:cNvSpPr>
            <a:spLocks noChangeArrowheads="1"/>
          </p:cNvSpPr>
          <p:nvPr/>
        </p:nvSpPr>
        <p:spPr bwMode="auto">
          <a:xfrm>
            <a:off x="6011863" y="3124200"/>
            <a:ext cx="1879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200" b="1">
                <a:solidFill>
                  <a:srgbClr val="000000"/>
                </a:solidFill>
                <a:cs typeface="Arial" charset="0"/>
              </a:rPr>
              <a:t>Streaming Multiprocessor</a:t>
            </a:r>
            <a:endParaRPr lang="en-US" altLang="zh-TW" sz="1200">
              <a:cs typeface="Arial" charset="0"/>
            </a:endParaRPr>
          </a:p>
        </p:txBody>
      </p:sp>
      <p:sp>
        <p:nvSpPr>
          <p:cNvPr id="48172" name="Rectangle 133"/>
          <p:cNvSpPr>
            <a:spLocks noChangeArrowheads="1"/>
          </p:cNvSpPr>
          <p:nvPr/>
        </p:nvSpPr>
        <p:spPr bwMode="auto">
          <a:xfrm>
            <a:off x="5729288" y="4024313"/>
            <a:ext cx="2398712" cy="241300"/>
          </a:xfrm>
          <a:prstGeom prst="rect">
            <a:avLst/>
          </a:prstGeom>
          <a:solidFill>
            <a:schemeClr val="folHlink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73" name="Rectangle 134"/>
          <p:cNvSpPr>
            <a:spLocks noChangeArrowheads="1"/>
          </p:cNvSpPr>
          <p:nvPr/>
        </p:nvSpPr>
        <p:spPr bwMode="auto">
          <a:xfrm>
            <a:off x="6392863" y="4070350"/>
            <a:ext cx="1047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TW" sz="1100" b="1">
                <a:solidFill>
                  <a:srgbClr val="000000"/>
                </a:solidFill>
                <a:cs typeface="Arial" charset="0"/>
              </a:rPr>
              <a:t>Shared Memory</a:t>
            </a:r>
            <a:endParaRPr lang="en-US" altLang="zh-TW" sz="2000">
              <a:cs typeface="Arial" charset="0"/>
            </a:endParaRPr>
          </a:p>
        </p:txBody>
      </p:sp>
      <p:sp>
        <p:nvSpPr>
          <p:cNvPr id="48174" name="Rectangle 135"/>
          <p:cNvSpPr>
            <a:spLocks noChangeArrowheads="1"/>
          </p:cNvSpPr>
          <p:nvPr/>
        </p:nvSpPr>
        <p:spPr bwMode="auto">
          <a:xfrm>
            <a:off x="7697788" y="15240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75" name="Rectangle 136"/>
          <p:cNvSpPr>
            <a:spLocks noChangeArrowheads="1"/>
          </p:cNvSpPr>
          <p:nvPr/>
        </p:nvSpPr>
        <p:spPr bwMode="auto">
          <a:xfrm>
            <a:off x="7850188" y="1676400"/>
            <a:ext cx="1093787" cy="10572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cs typeface="Arial" charset="0"/>
              </a:rPr>
              <a:t>…</a:t>
            </a:r>
          </a:p>
        </p:txBody>
      </p:sp>
      <p:grpSp>
        <p:nvGrpSpPr>
          <p:cNvPr id="48176" name="Group 137"/>
          <p:cNvGrpSpPr>
            <a:grpSpLocks/>
          </p:cNvGrpSpPr>
          <p:nvPr/>
        </p:nvGrpSpPr>
        <p:grpSpPr bwMode="auto">
          <a:xfrm>
            <a:off x="8077200" y="1905000"/>
            <a:ext cx="1066800" cy="1022350"/>
            <a:chOff x="568" y="2568"/>
            <a:chExt cx="1219" cy="1480"/>
          </a:xfrm>
        </p:grpSpPr>
        <p:sp>
          <p:nvSpPr>
            <p:cNvPr id="48180" name="Text Box 138"/>
            <p:cNvSpPr txBox="1">
              <a:spLocks noChangeArrowheads="1"/>
            </p:cNvSpPr>
            <p:nvPr/>
          </p:nvSpPr>
          <p:spPr bwMode="auto">
            <a:xfrm>
              <a:off x="568" y="2568"/>
              <a:ext cx="1219" cy="1480"/>
            </a:xfrm>
            <a:prstGeom prst="rect">
              <a:avLst/>
            </a:prstGeom>
            <a:solidFill>
              <a:schemeClr val="bg1">
                <a:alpha val="67058"/>
              </a:schemeClr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5000"/>
                </a:lnSpc>
                <a:spcBef>
                  <a:spcPct val="10000"/>
                </a:spcBef>
              </a:pPr>
              <a:r>
                <a:rPr lang="en-US" altLang="zh-TW" sz="1200">
                  <a:latin typeface="Tahoma" charset="0"/>
                  <a:cs typeface="Arial" charset="0"/>
                </a:rPr>
                <a:t>t0 t1 t2 … t31</a:t>
              </a:r>
              <a:endParaRPr lang="en-US" altLang="zh-TW" sz="1200">
                <a:cs typeface="Arial" charset="0"/>
              </a:endParaRPr>
            </a:p>
          </p:txBody>
        </p:sp>
        <p:sp>
          <p:nvSpPr>
            <p:cNvPr id="48181" name="Freeform 139"/>
            <p:cNvSpPr>
              <a:spLocks/>
            </p:cNvSpPr>
            <p:nvPr/>
          </p:nvSpPr>
          <p:spPr bwMode="auto">
            <a:xfrm>
              <a:off x="70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2" name="Freeform 140"/>
            <p:cNvSpPr>
              <a:spLocks/>
            </p:cNvSpPr>
            <p:nvPr/>
          </p:nvSpPr>
          <p:spPr bwMode="auto">
            <a:xfrm>
              <a:off x="784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3" name="Freeform 141"/>
            <p:cNvSpPr>
              <a:spLocks/>
            </p:cNvSpPr>
            <p:nvPr/>
          </p:nvSpPr>
          <p:spPr bwMode="auto">
            <a:xfrm>
              <a:off x="858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4" name="Freeform 142"/>
            <p:cNvSpPr>
              <a:spLocks/>
            </p:cNvSpPr>
            <p:nvPr/>
          </p:nvSpPr>
          <p:spPr bwMode="auto">
            <a:xfrm>
              <a:off x="932" y="2858"/>
              <a:ext cx="166" cy="1070"/>
            </a:xfrm>
            <a:custGeom>
              <a:avLst/>
              <a:gdLst>
                <a:gd name="T0" fmla="*/ 45 w 208"/>
                <a:gd name="T1" fmla="*/ 0 h 1536"/>
                <a:gd name="T2" fmla="*/ 160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5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5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5" name="Freeform 143"/>
            <p:cNvSpPr>
              <a:spLocks/>
            </p:cNvSpPr>
            <p:nvPr/>
          </p:nvSpPr>
          <p:spPr bwMode="auto">
            <a:xfrm>
              <a:off x="100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6" name="Freeform 144"/>
            <p:cNvSpPr>
              <a:spLocks/>
            </p:cNvSpPr>
            <p:nvPr/>
          </p:nvSpPr>
          <p:spPr bwMode="auto">
            <a:xfrm>
              <a:off x="108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7" name="Freeform 145"/>
            <p:cNvSpPr>
              <a:spLocks/>
            </p:cNvSpPr>
            <p:nvPr/>
          </p:nvSpPr>
          <p:spPr bwMode="auto">
            <a:xfrm>
              <a:off x="1154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8" name="Freeform 146"/>
            <p:cNvSpPr>
              <a:spLocks/>
            </p:cNvSpPr>
            <p:nvPr/>
          </p:nvSpPr>
          <p:spPr bwMode="auto">
            <a:xfrm>
              <a:off x="1228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89" name="Freeform 147"/>
            <p:cNvSpPr>
              <a:spLocks/>
            </p:cNvSpPr>
            <p:nvPr/>
          </p:nvSpPr>
          <p:spPr bwMode="auto">
            <a:xfrm>
              <a:off x="1302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0" name="Freeform 148"/>
            <p:cNvSpPr>
              <a:spLocks/>
            </p:cNvSpPr>
            <p:nvPr/>
          </p:nvSpPr>
          <p:spPr bwMode="auto">
            <a:xfrm>
              <a:off x="1376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91" name="Freeform 149"/>
            <p:cNvSpPr>
              <a:spLocks/>
            </p:cNvSpPr>
            <p:nvPr/>
          </p:nvSpPr>
          <p:spPr bwMode="auto">
            <a:xfrm>
              <a:off x="1450" y="2858"/>
              <a:ext cx="165" cy="1070"/>
            </a:xfrm>
            <a:custGeom>
              <a:avLst/>
              <a:gdLst>
                <a:gd name="T0" fmla="*/ 44 w 208"/>
                <a:gd name="T1" fmla="*/ 0 h 1536"/>
                <a:gd name="T2" fmla="*/ 159 w 208"/>
                <a:gd name="T3" fmla="*/ 134 h 1536"/>
                <a:gd name="T4" fmla="*/ 6 w 208"/>
                <a:gd name="T5" fmla="*/ 234 h 1536"/>
                <a:gd name="T6" fmla="*/ 121 w 208"/>
                <a:gd name="T7" fmla="*/ 368 h 1536"/>
                <a:gd name="T8" fmla="*/ 6 w 208"/>
                <a:gd name="T9" fmla="*/ 502 h 1536"/>
                <a:gd name="T10" fmla="*/ 121 w 208"/>
                <a:gd name="T11" fmla="*/ 568 h 1536"/>
                <a:gd name="T12" fmla="*/ 44 w 208"/>
                <a:gd name="T13" fmla="*/ 669 h 1536"/>
                <a:gd name="T14" fmla="*/ 121 w 208"/>
                <a:gd name="T15" fmla="*/ 769 h 1536"/>
                <a:gd name="T16" fmla="*/ 6 w 208"/>
                <a:gd name="T17" fmla="*/ 869 h 1536"/>
                <a:gd name="T18" fmla="*/ 83 w 208"/>
                <a:gd name="T19" fmla="*/ 936 h 1536"/>
                <a:gd name="T20" fmla="*/ 44 w 208"/>
                <a:gd name="T21" fmla="*/ 107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solidFill>
              <a:schemeClr val="bg1">
                <a:alpha val="67058"/>
              </a:schemeClr>
            </a:solidFill>
            <a:ln w="25400">
              <a:solidFill>
                <a:schemeClr val="accent2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77" name="Text Box 150"/>
          <p:cNvSpPr txBox="1">
            <a:spLocks noChangeArrowheads="1"/>
          </p:cNvSpPr>
          <p:nvPr/>
        </p:nvSpPr>
        <p:spPr bwMode="auto">
          <a:xfrm>
            <a:off x="7897813" y="1524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800">
                <a:cs typeface="Arial" charset="0"/>
              </a:rPr>
              <a:t>…</a:t>
            </a:r>
          </a:p>
        </p:txBody>
      </p:sp>
      <p:sp>
        <p:nvSpPr>
          <p:cNvPr id="48178" name="Text Box 151"/>
          <p:cNvSpPr txBox="1">
            <a:spLocks noChangeArrowheads="1"/>
          </p:cNvSpPr>
          <p:nvPr/>
        </p:nvSpPr>
        <p:spPr bwMode="auto">
          <a:xfrm>
            <a:off x="8002588" y="1524000"/>
            <a:ext cx="1165225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1200">
                <a:cs typeface="Arial" charset="0"/>
              </a:rPr>
              <a:t>Block 1 Warps</a:t>
            </a:r>
          </a:p>
        </p:txBody>
      </p:sp>
      <p:sp>
        <p:nvSpPr>
          <p:cNvPr id="4817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C103B79D-BFE8-2848-8944-C2034F0D745E}" type="slidenum">
              <a:rPr lang="en-US" sz="1200">
                <a:solidFill>
                  <a:srgbClr val="BA0000"/>
                </a:solidFill>
                <a:latin typeface="Calibri" charset="0"/>
              </a:rPr>
              <a:pPr algn="ctr" eaLnBrk="1" hangingPunct="1"/>
              <a:t>48</a:t>
            </a:fld>
            <a:endParaRPr lang="en-US" sz="1200">
              <a:solidFill>
                <a:srgbClr val="BA0000"/>
              </a:solidFill>
              <a:latin typeface="Calibri" charset="0"/>
            </a:endParaRPr>
          </a:p>
          <a:p>
            <a:pPr algn="ctr" eaLnBrk="1" hangingPunct="1"/>
            <a:r>
              <a:rPr lang="en-US" sz="1200">
                <a:solidFill>
                  <a:srgbClr val="BA0000"/>
                </a:solidFill>
                <a:latin typeface="Calibri" charset="0"/>
              </a:rPr>
              <a:t>L2: Hardware Overview</a:t>
            </a:r>
          </a:p>
        </p:txBody>
      </p:sp>
    </p:spTree>
    <p:extLst>
      <p:ext uri="{BB962C8B-B14F-4D97-AF65-F5344CB8AC3E}">
        <p14:creationId xmlns:p14="http://schemas.microsoft.com/office/powerpoint/2010/main" val="39115608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696200" cy="1143000"/>
          </a:xfrm>
        </p:spPr>
        <p:txBody>
          <a:bodyPr/>
          <a:lstStyle/>
          <a:p>
            <a:pPr eaLnBrk="1" hangingPunct="1"/>
            <a:r>
              <a:rPr lang="en-US" dirty="0"/>
              <a:t>Warp Scheduling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295400"/>
            <a:ext cx="5181600" cy="4800600"/>
          </a:xfrm>
        </p:spPr>
        <p:txBody>
          <a:bodyPr/>
          <a:lstStyle/>
          <a:p>
            <a:pPr marL="457200" indent="-457200" eaLnBrk="1" hangingPunct="1"/>
            <a:r>
              <a:rPr lang="en-US" sz="2500" dirty="0"/>
              <a:t>Each SM launches Warps of Threads</a:t>
            </a:r>
          </a:p>
          <a:p>
            <a:pPr marL="974725" lvl="1" indent="-403225" eaLnBrk="1" hangingPunct="1"/>
            <a:r>
              <a:rPr lang="en-US" sz="2000" dirty="0"/>
              <a:t>Shared instruction fetch per 32 threads (warps)</a:t>
            </a:r>
          </a:p>
          <a:p>
            <a:pPr marL="457200" indent="-457200" eaLnBrk="1" hangingPunct="1">
              <a:spcBef>
                <a:spcPct val="10000"/>
              </a:spcBef>
            </a:pPr>
            <a:r>
              <a:rPr lang="en-US" sz="2500" dirty="0"/>
              <a:t>SM hardware implements zero-overhead Warp scheduling</a:t>
            </a:r>
          </a:p>
          <a:p>
            <a:pPr marL="974725" lvl="1" indent="-403225" eaLnBrk="1" hangingPunct="1">
              <a:spcBef>
                <a:spcPct val="10000"/>
              </a:spcBef>
            </a:pPr>
            <a:r>
              <a:rPr lang="en-US" sz="2000" dirty="0"/>
              <a:t>Warps whose next instruction has its operands ready for consumption are eligible for execution</a:t>
            </a:r>
          </a:p>
          <a:p>
            <a:pPr marL="974725" lvl="1" indent="-403225" eaLnBrk="1" hangingPunct="1">
              <a:spcBef>
                <a:spcPct val="10000"/>
              </a:spcBef>
            </a:pPr>
            <a:r>
              <a:rPr lang="en-US" sz="2000" dirty="0"/>
              <a:t>Eligible Warps are selected for execution on a prioritized scheduling policy</a:t>
            </a:r>
          </a:p>
          <a:p>
            <a:pPr marL="974725" lvl="1" indent="-403225" eaLnBrk="1" hangingPunct="1">
              <a:spcBef>
                <a:spcPct val="10000"/>
              </a:spcBef>
            </a:pPr>
            <a:r>
              <a:rPr lang="en-US" sz="2000" dirty="0"/>
              <a:t>All threads in a Warp execute the same instruction when selected</a:t>
            </a:r>
          </a:p>
        </p:txBody>
      </p:sp>
      <p:sp>
        <p:nvSpPr>
          <p:cNvPr id="1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1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618D4F-E399-411C-992E-FBB2669EF135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44039" name="Picture 4" descr="040912woolwa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r="5066" b="26534"/>
          <a:stretch>
            <a:fillRect/>
          </a:stretch>
        </p:blipFill>
        <p:spPr bwMode="auto">
          <a:xfrm>
            <a:off x="6019800" y="1295400"/>
            <a:ext cx="247967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40" name="Group 5"/>
          <p:cNvGrpSpPr>
            <a:grpSpLocks/>
          </p:cNvGrpSpPr>
          <p:nvPr/>
        </p:nvGrpSpPr>
        <p:grpSpPr bwMode="auto">
          <a:xfrm>
            <a:off x="5943600" y="3454400"/>
            <a:ext cx="2674938" cy="508000"/>
            <a:chOff x="399" y="2392"/>
            <a:chExt cx="1685" cy="320"/>
          </a:xfrm>
        </p:grpSpPr>
        <p:grpSp>
          <p:nvGrpSpPr>
            <p:cNvPr id="44123" name="Group 6"/>
            <p:cNvGrpSpPr>
              <a:grpSpLocks/>
            </p:cNvGrpSpPr>
            <p:nvPr/>
          </p:nvGrpSpPr>
          <p:grpSpPr bwMode="auto">
            <a:xfrm>
              <a:off x="478" y="2392"/>
              <a:ext cx="1528" cy="320"/>
              <a:chOff x="584" y="2392"/>
              <a:chExt cx="1528" cy="320"/>
            </a:xfrm>
          </p:grpSpPr>
          <p:sp>
            <p:nvSpPr>
              <p:cNvPr id="44125" name="Line 7"/>
              <p:cNvSpPr>
                <a:spLocks noChangeShapeType="1"/>
              </p:cNvSpPr>
              <p:nvPr/>
            </p:nvSpPr>
            <p:spPr bwMode="auto">
              <a:xfrm>
                <a:off x="58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6" name="Line 8"/>
              <p:cNvSpPr>
                <a:spLocks noChangeShapeType="1"/>
              </p:cNvSpPr>
              <p:nvPr/>
            </p:nvSpPr>
            <p:spPr bwMode="auto">
              <a:xfrm>
                <a:off x="68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7" name="Line 9"/>
              <p:cNvSpPr>
                <a:spLocks noChangeShapeType="1"/>
              </p:cNvSpPr>
              <p:nvPr/>
            </p:nvSpPr>
            <p:spPr bwMode="auto">
              <a:xfrm>
                <a:off x="78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8" name="Line 10"/>
              <p:cNvSpPr>
                <a:spLocks noChangeShapeType="1"/>
              </p:cNvSpPr>
              <p:nvPr/>
            </p:nvSpPr>
            <p:spPr bwMode="auto">
              <a:xfrm>
                <a:off x="889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9" name="Line 11"/>
              <p:cNvSpPr>
                <a:spLocks noChangeShapeType="1"/>
              </p:cNvSpPr>
              <p:nvPr/>
            </p:nvSpPr>
            <p:spPr bwMode="auto">
              <a:xfrm>
                <a:off x="991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0" name="Line 12"/>
              <p:cNvSpPr>
                <a:spLocks noChangeShapeType="1"/>
              </p:cNvSpPr>
              <p:nvPr/>
            </p:nvSpPr>
            <p:spPr bwMode="auto">
              <a:xfrm>
                <a:off x="1093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1" name="Line 13"/>
              <p:cNvSpPr>
                <a:spLocks noChangeShapeType="1"/>
              </p:cNvSpPr>
              <p:nvPr/>
            </p:nvSpPr>
            <p:spPr bwMode="auto">
              <a:xfrm>
                <a:off x="119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2" name="Line 14"/>
              <p:cNvSpPr>
                <a:spLocks noChangeShapeType="1"/>
              </p:cNvSpPr>
              <p:nvPr/>
            </p:nvSpPr>
            <p:spPr bwMode="auto">
              <a:xfrm>
                <a:off x="129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3" name="Line 15"/>
              <p:cNvSpPr>
                <a:spLocks noChangeShapeType="1"/>
              </p:cNvSpPr>
              <p:nvPr/>
            </p:nvSpPr>
            <p:spPr bwMode="auto">
              <a:xfrm>
                <a:off x="139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4" name="Line 16"/>
              <p:cNvSpPr>
                <a:spLocks noChangeShapeType="1"/>
              </p:cNvSpPr>
              <p:nvPr/>
            </p:nvSpPr>
            <p:spPr bwMode="auto">
              <a:xfrm>
                <a:off x="150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5" name="Line 17"/>
              <p:cNvSpPr>
                <a:spLocks noChangeShapeType="1"/>
              </p:cNvSpPr>
              <p:nvPr/>
            </p:nvSpPr>
            <p:spPr bwMode="auto">
              <a:xfrm>
                <a:off x="160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6" name="Line 18"/>
              <p:cNvSpPr>
                <a:spLocks noChangeShapeType="1"/>
              </p:cNvSpPr>
              <p:nvPr/>
            </p:nvSpPr>
            <p:spPr bwMode="auto">
              <a:xfrm>
                <a:off x="170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7" name="Line 19"/>
              <p:cNvSpPr>
                <a:spLocks noChangeShapeType="1"/>
              </p:cNvSpPr>
              <p:nvPr/>
            </p:nvSpPr>
            <p:spPr bwMode="auto">
              <a:xfrm>
                <a:off x="1806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8" name="Line 20"/>
              <p:cNvSpPr>
                <a:spLocks noChangeShapeType="1"/>
              </p:cNvSpPr>
              <p:nvPr/>
            </p:nvSpPr>
            <p:spPr bwMode="auto">
              <a:xfrm>
                <a:off x="190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39" name="Line 21"/>
              <p:cNvSpPr>
                <a:spLocks noChangeShapeType="1"/>
              </p:cNvSpPr>
              <p:nvPr/>
            </p:nvSpPr>
            <p:spPr bwMode="auto">
              <a:xfrm>
                <a:off x="201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40" name="Line 22"/>
              <p:cNvSpPr>
                <a:spLocks noChangeShapeType="1"/>
              </p:cNvSpPr>
              <p:nvPr/>
            </p:nvSpPr>
            <p:spPr bwMode="auto">
              <a:xfrm>
                <a:off x="211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4124" name="Rectangle 23"/>
            <p:cNvSpPr>
              <a:spLocks noChangeArrowheads="1"/>
            </p:cNvSpPr>
            <p:nvPr/>
          </p:nvSpPr>
          <p:spPr bwMode="auto">
            <a:xfrm>
              <a:off x="399" y="2440"/>
              <a:ext cx="1685" cy="179"/>
            </a:xfrm>
            <a:prstGeom prst="rect">
              <a:avLst/>
            </a:prstGeom>
            <a:solidFill>
              <a:srgbClr val="008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/>
                <a:t>warp 8 instruction 11</a:t>
              </a:r>
            </a:p>
          </p:txBody>
        </p:sp>
      </p:grpSp>
      <p:sp>
        <p:nvSpPr>
          <p:cNvPr id="44041" name="Line 24"/>
          <p:cNvSpPr>
            <a:spLocks noChangeShapeType="1"/>
          </p:cNvSpPr>
          <p:nvPr/>
        </p:nvSpPr>
        <p:spPr bwMode="auto">
          <a:xfrm>
            <a:off x="5654675" y="3479800"/>
            <a:ext cx="0" cy="292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4042" name="Rectangle 25"/>
          <p:cNvSpPr>
            <a:spLocks noChangeArrowheads="1"/>
          </p:cNvSpPr>
          <p:nvPr/>
        </p:nvSpPr>
        <p:spPr bwMode="auto">
          <a:xfrm>
            <a:off x="5943600" y="2459038"/>
            <a:ext cx="2674938" cy="576262"/>
          </a:xfrm>
          <a:prstGeom prst="rect">
            <a:avLst/>
          </a:prstGeom>
          <a:solidFill>
            <a:srgbClr val="66CCFF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/>
              <a:t>SM multithreaded</a:t>
            </a:r>
          </a:p>
          <a:p>
            <a:pPr algn="ctr">
              <a:lnSpc>
                <a:spcPct val="85000"/>
              </a:lnSpc>
            </a:pPr>
            <a:r>
              <a:rPr lang="en-US"/>
              <a:t>Warp scheduler</a:t>
            </a:r>
          </a:p>
        </p:txBody>
      </p:sp>
      <p:grpSp>
        <p:nvGrpSpPr>
          <p:cNvPr id="44043" name="Group 26"/>
          <p:cNvGrpSpPr>
            <a:grpSpLocks/>
          </p:cNvGrpSpPr>
          <p:nvPr/>
        </p:nvGrpSpPr>
        <p:grpSpPr bwMode="auto">
          <a:xfrm>
            <a:off x="5943600" y="4033838"/>
            <a:ext cx="2674938" cy="508000"/>
            <a:chOff x="399" y="2720"/>
            <a:chExt cx="1685" cy="320"/>
          </a:xfrm>
        </p:grpSpPr>
        <p:grpSp>
          <p:nvGrpSpPr>
            <p:cNvPr id="44105" name="Group 27"/>
            <p:cNvGrpSpPr>
              <a:grpSpLocks/>
            </p:cNvGrpSpPr>
            <p:nvPr/>
          </p:nvGrpSpPr>
          <p:grpSpPr bwMode="auto">
            <a:xfrm>
              <a:off x="478" y="2720"/>
              <a:ext cx="1528" cy="320"/>
              <a:chOff x="584" y="2392"/>
              <a:chExt cx="1528" cy="320"/>
            </a:xfrm>
          </p:grpSpPr>
          <p:sp>
            <p:nvSpPr>
              <p:cNvPr id="44107" name="Line 28"/>
              <p:cNvSpPr>
                <a:spLocks noChangeShapeType="1"/>
              </p:cNvSpPr>
              <p:nvPr/>
            </p:nvSpPr>
            <p:spPr bwMode="auto">
              <a:xfrm>
                <a:off x="58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8" name="Line 29"/>
              <p:cNvSpPr>
                <a:spLocks noChangeShapeType="1"/>
              </p:cNvSpPr>
              <p:nvPr/>
            </p:nvSpPr>
            <p:spPr bwMode="auto">
              <a:xfrm>
                <a:off x="68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9" name="Line 30"/>
              <p:cNvSpPr>
                <a:spLocks noChangeShapeType="1"/>
              </p:cNvSpPr>
              <p:nvPr/>
            </p:nvSpPr>
            <p:spPr bwMode="auto">
              <a:xfrm>
                <a:off x="78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0" name="Line 31"/>
              <p:cNvSpPr>
                <a:spLocks noChangeShapeType="1"/>
              </p:cNvSpPr>
              <p:nvPr/>
            </p:nvSpPr>
            <p:spPr bwMode="auto">
              <a:xfrm>
                <a:off x="889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1" name="Line 32"/>
              <p:cNvSpPr>
                <a:spLocks noChangeShapeType="1"/>
              </p:cNvSpPr>
              <p:nvPr/>
            </p:nvSpPr>
            <p:spPr bwMode="auto">
              <a:xfrm>
                <a:off x="991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2" name="Line 33"/>
              <p:cNvSpPr>
                <a:spLocks noChangeShapeType="1"/>
              </p:cNvSpPr>
              <p:nvPr/>
            </p:nvSpPr>
            <p:spPr bwMode="auto">
              <a:xfrm>
                <a:off x="1093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3" name="Line 34"/>
              <p:cNvSpPr>
                <a:spLocks noChangeShapeType="1"/>
              </p:cNvSpPr>
              <p:nvPr/>
            </p:nvSpPr>
            <p:spPr bwMode="auto">
              <a:xfrm>
                <a:off x="119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4" name="Line 35"/>
              <p:cNvSpPr>
                <a:spLocks noChangeShapeType="1"/>
              </p:cNvSpPr>
              <p:nvPr/>
            </p:nvSpPr>
            <p:spPr bwMode="auto">
              <a:xfrm>
                <a:off x="129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5" name="Line 36"/>
              <p:cNvSpPr>
                <a:spLocks noChangeShapeType="1"/>
              </p:cNvSpPr>
              <p:nvPr/>
            </p:nvSpPr>
            <p:spPr bwMode="auto">
              <a:xfrm>
                <a:off x="139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6" name="Line 37"/>
              <p:cNvSpPr>
                <a:spLocks noChangeShapeType="1"/>
              </p:cNvSpPr>
              <p:nvPr/>
            </p:nvSpPr>
            <p:spPr bwMode="auto">
              <a:xfrm>
                <a:off x="150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7" name="Line 38"/>
              <p:cNvSpPr>
                <a:spLocks noChangeShapeType="1"/>
              </p:cNvSpPr>
              <p:nvPr/>
            </p:nvSpPr>
            <p:spPr bwMode="auto">
              <a:xfrm>
                <a:off x="160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8" name="Line 39"/>
              <p:cNvSpPr>
                <a:spLocks noChangeShapeType="1"/>
              </p:cNvSpPr>
              <p:nvPr/>
            </p:nvSpPr>
            <p:spPr bwMode="auto">
              <a:xfrm>
                <a:off x="170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19" name="Line 40"/>
              <p:cNvSpPr>
                <a:spLocks noChangeShapeType="1"/>
              </p:cNvSpPr>
              <p:nvPr/>
            </p:nvSpPr>
            <p:spPr bwMode="auto">
              <a:xfrm>
                <a:off x="1806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0" name="Line 41"/>
              <p:cNvSpPr>
                <a:spLocks noChangeShapeType="1"/>
              </p:cNvSpPr>
              <p:nvPr/>
            </p:nvSpPr>
            <p:spPr bwMode="auto">
              <a:xfrm>
                <a:off x="190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1" name="Line 42"/>
              <p:cNvSpPr>
                <a:spLocks noChangeShapeType="1"/>
              </p:cNvSpPr>
              <p:nvPr/>
            </p:nvSpPr>
            <p:spPr bwMode="auto">
              <a:xfrm>
                <a:off x="201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22" name="Line 43"/>
              <p:cNvSpPr>
                <a:spLocks noChangeShapeType="1"/>
              </p:cNvSpPr>
              <p:nvPr/>
            </p:nvSpPr>
            <p:spPr bwMode="auto">
              <a:xfrm>
                <a:off x="211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4106" name="Rectangle 44"/>
            <p:cNvSpPr>
              <a:spLocks noChangeArrowheads="1"/>
            </p:cNvSpPr>
            <p:nvPr/>
          </p:nvSpPr>
          <p:spPr bwMode="auto">
            <a:xfrm>
              <a:off x="399" y="2761"/>
              <a:ext cx="1685" cy="179"/>
            </a:xfrm>
            <a:prstGeom prst="rect">
              <a:avLst/>
            </a:prstGeom>
            <a:solidFill>
              <a:srgbClr val="0066FF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/>
                <a:t>warp 1 instruction 42</a:t>
              </a:r>
            </a:p>
          </p:txBody>
        </p:sp>
      </p:grpSp>
      <p:grpSp>
        <p:nvGrpSpPr>
          <p:cNvPr id="44044" name="Group 45"/>
          <p:cNvGrpSpPr>
            <a:grpSpLocks/>
          </p:cNvGrpSpPr>
          <p:nvPr/>
        </p:nvGrpSpPr>
        <p:grpSpPr bwMode="auto">
          <a:xfrm>
            <a:off x="5943600" y="4614863"/>
            <a:ext cx="2674938" cy="508000"/>
            <a:chOff x="399" y="3056"/>
            <a:chExt cx="1685" cy="320"/>
          </a:xfrm>
        </p:grpSpPr>
        <p:grpSp>
          <p:nvGrpSpPr>
            <p:cNvPr id="44087" name="Group 46"/>
            <p:cNvGrpSpPr>
              <a:grpSpLocks/>
            </p:cNvGrpSpPr>
            <p:nvPr/>
          </p:nvGrpSpPr>
          <p:grpSpPr bwMode="auto">
            <a:xfrm>
              <a:off x="478" y="3056"/>
              <a:ext cx="1528" cy="320"/>
              <a:chOff x="584" y="2392"/>
              <a:chExt cx="1528" cy="320"/>
            </a:xfrm>
          </p:grpSpPr>
          <p:sp>
            <p:nvSpPr>
              <p:cNvPr id="44089" name="Line 47"/>
              <p:cNvSpPr>
                <a:spLocks noChangeShapeType="1"/>
              </p:cNvSpPr>
              <p:nvPr/>
            </p:nvSpPr>
            <p:spPr bwMode="auto">
              <a:xfrm>
                <a:off x="58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0" name="Line 48"/>
              <p:cNvSpPr>
                <a:spLocks noChangeShapeType="1"/>
              </p:cNvSpPr>
              <p:nvPr/>
            </p:nvSpPr>
            <p:spPr bwMode="auto">
              <a:xfrm>
                <a:off x="68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1" name="Line 49"/>
              <p:cNvSpPr>
                <a:spLocks noChangeShapeType="1"/>
              </p:cNvSpPr>
              <p:nvPr/>
            </p:nvSpPr>
            <p:spPr bwMode="auto">
              <a:xfrm>
                <a:off x="78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2" name="Line 50"/>
              <p:cNvSpPr>
                <a:spLocks noChangeShapeType="1"/>
              </p:cNvSpPr>
              <p:nvPr/>
            </p:nvSpPr>
            <p:spPr bwMode="auto">
              <a:xfrm>
                <a:off x="889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3" name="Line 51"/>
              <p:cNvSpPr>
                <a:spLocks noChangeShapeType="1"/>
              </p:cNvSpPr>
              <p:nvPr/>
            </p:nvSpPr>
            <p:spPr bwMode="auto">
              <a:xfrm>
                <a:off x="991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4" name="Line 52"/>
              <p:cNvSpPr>
                <a:spLocks noChangeShapeType="1"/>
              </p:cNvSpPr>
              <p:nvPr/>
            </p:nvSpPr>
            <p:spPr bwMode="auto">
              <a:xfrm>
                <a:off x="1093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5" name="Line 53"/>
              <p:cNvSpPr>
                <a:spLocks noChangeShapeType="1"/>
              </p:cNvSpPr>
              <p:nvPr/>
            </p:nvSpPr>
            <p:spPr bwMode="auto">
              <a:xfrm>
                <a:off x="119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6" name="Line 54"/>
              <p:cNvSpPr>
                <a:spLocks noChangeShapeType="1"/>
              </p:cNvSpPr>
              <p:nvPr/>
            </p:nvSpPr>
            <p:spPr bwMode="auto">
              <a:xfrm>
                <a:off x="129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7" name="Line 55"/>
              <p:cNvSpPr>
                <a:spLocks noChangeShapeType="1"/>
              </p:cNvSpPr>
              <p:nvPr/>
            </p:nvSpPr>
            <p:spPr bwMode="auto">
              <a:xfrm>
                <a:off x="139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8" name="Line 56"/>
              <p:cNvSpPr>
                <a:spLocks noChangeShapeType="1"/>
              </p:cNvSpPr>
              <p:nvPr/>
            </p:nvSpPr>
            <p:spPr bwMode="auto">
              <a:xfrm>
                <a:off x="150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99" name="Line 57"/>
              <p:cNvSpPr>
                <a:spLocks noChangeShapeType="1"/>
              </p:cNvSpPr>
              <p:nvPr/>
            </p:nvSpPr>
            <p:spPr bwMode="auto">
              <a:xfrm>
                <a:off x="160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0" name="Line 58"/>
              <p:cNvSpPr>
                <a:spLocks noChangeShapeType="1"/>
              </p:cNvSpPr>
              <p:nvPr/>
            </p:nvSpPr>
            <p:spPr bwMode="auto">
              <a:xfrm>
                <a:off x="170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1" name="Line 59"/>
              <p:cNvSpPr>
                <a:spLocks noChangeShapeType="1"/>
              </p:cNvSpPr>
              <p:nvPr/>
            </p:nvSpPr>
            <p:spPr bwMode="auto">
              <a:xfrm>
                <a:off x="1806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2" name="Line 60"/>
              <p:cNvSpPr>
                <a:spLocks noChangeShapeType="1"/>
              </p:cNvSpPr>
              <p:nvPr/>
            </p:nvSpPr>
            <p:spPr bwMode="auto">
              <a:xfrm>
                <a:off x="190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3" name="Line 61"/>
              <p:cNvSpPr>
                <a:spLocks noChangeShapeType="1"/>
              </p:cNvSpPr>
              <p:nvPr/>
            </p:nvSpPr>
            <p:spPr bwMode="auto">
              <a:xfrm>
                <a:off x="201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104" name="Line 62"/>
              <p:cNvSpPr>
                <a:spLocks noChangeShapeType="1"/>
              </p:cNvSpPr>
              <p:nvPr/>
            </p:nvSpPr>
            <p:spPr bwMode="auto">
              <a:xfrm>
                <a:off x="211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4088" name="Rectangle 63"/>
            <p:cNvSpPr>
              <a:spLocks noChangeArrowheads="1"/>
            </p:cNvSpPr>
            <p:nvPr/>
          </p:nvSpPr>
          <p:spPr bwMode="auto">
            <a:xfrm>
              <a:off x="399" y="3106"/>
              <a:ext cx="1685" cy="179"/>
            </a:xfrm>
            <a:prstGeom prst="rect">
              <a:avLst/>
            </a:prstGeom>
            <a:solidFill>
              <a:srgbClr val="FF0066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/>
                <a:t>warp 3 instruction 95</a:t>
              </a:r>
            </a:p>
          </p:txBody>
        </p:sp>
      </p:grpSp>
      <p:grpSp>
        <p:nvGrpSpPr>
          <p:cNvPr id="44045" name="Group 64"/>
          <p:cNvGrpSpPr>
            <a:grpSpLocks/>
          </p:cNvGrpSpPr>
          <p:nvPr/>
        </p:nvGrpSpPr>
        <p:grpSpPr bwMode="auto">
          <a:xfrm>
            <a:off x="5943600" y="5362575"/>
            <a:ext cx="2674938" cy="508000"/>
            <a:chOff x="399" y="3528"/>
            <a:chExt cx="1685" cy="320"/>
          </a:xfrm>
        </p:grpSpPr>
        <p:grpSp>
          <p:nvGrpSpPr>
            <p:cNvPr id="44069" name="Group 65"/>
            <p:cNvGrpSpPr>
              <a:grpSpLocks/>
            </p:cNvGrpSpPr>
            <p:nvPr/>
          </p:nvGrpSpPr>
          <p:grpSpPr bwMode="auto">
            <a:xfrm>
              <a:off x="478" y="3528"/>
              <a:ext cx="1528" cy="320"/>
              <a:chOff x="584" y="2392"/>
              <a:chExt cx="1528" cy="320"/>
            </a:xfrm>
          </p:grpSpPr>
          <p:sp>
            <p:nvSpPr>
              <p:cNvPr id="44071" name="Line 66"/>
              <p:cNvSpPr>
                <a:spLocks noChangeShapeType="1"/>
              </p:cNvSpPr>
              <p:nvPr/>
            </p:nvSpPr>
            <p:spPr bwMode="auto">
              <a:xfrm>
                <a:off x="58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2" name="Line 67"/>
              <p:cNvSpPr>
                <a:spLocks noChangeShapeType="1"/>
              </p:cNvSpPr>
              <p:nvPr/>
            </p:nvSpPr>
            <p:spPr bwMode="auto">
              <a:xfrm>
                <a:off x="68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3" name="Line 68"/>
              <p:cNvSpPr>
                <a:spLocks noChangeShapeType="1"/>
              </p:cNvSpPr>
              <p:nvPr/>
            </p:nvSpPr>
            <p:spPr bwMode="auto">
              <a:xfrm>
                <a:off x="78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4" name="Line 69"/>
              <p:cNvSpPr>
                <a:spLocks noChangeShapeType="1"/>
              </p:cNvSpPr>
              <p:nvPr/>
            </p:nvSpPr>
            <p:spPr bwMode="auto">
              <a:xfrm>
                <a:off x="889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5" name="Line 70"/>
              <p:cNvSpPr>
                <a:spLocks noChangeShapeType="1"/>
              </p:cNvSpPr>
              <p:nvPr/>
            </p:nvSpPr>
            <p:spPr bwMode="auto">
              <a:xfrm>
                <a:off x="991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6" name="Line 71"/>
              <p:cNvSpPr>
                <a:spLocks noChangeShapeType="1"/>
              </p:cNvSpPr>
              <p:nvPr/>
            </p:nvSpPr>
            <p:spPr bwMode="auto">
              <a:xfrm>
                <a:off x="1093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7" name="Line 72"/>
              <p:cNvSpPr>
                <a:spLocks noChangeShapeType="1"/>
              </p:cNvSpPr>
              <p:nvPr/>
            </p:nvSpPr>
            <p:spPr bwMode="auto">
              <a:xfrm>
                <a:off x="119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8" name="Line 73"/>
              <p:cNvSpPr>
                <a:spLocks noChangeShapeType="1"/>
              </p:cNvSpPr>
              <p:nvPr/>
            </p:nvSpPr>
            <p:spPr bwMode="auto">
              <a:xfrm>
                <a:off x="129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79" name="Line 74"/>
              <p:cNvSpPr>
                <a:spLocks noChangeShapeType="1"/>
              </p:cNvSpPr>
              <p:nvPr/>
            </p:nvSpPr>
            <p:spPr bwMode="auto">
              <a:xfrm>
                <a:off x="139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0" name="Line 75"/>
              <p:cNvSpPr>
                <a:spLocks noChangeShapeType="1"/>
              </p:cNvSpPr>
              <p:nvPr/>
            </p:nvSpPr>
            <p:spPr bwMode="auto">
              <a:xfrm>
                <a:off x="150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1" name="Line 76"/>
              <p:cNvSpPr>
                <a:spLocks noChangeShapeType="1"/>
              </p:cNvSpPr>
              <p:nvPr/>
            </p:nvSpPr>
            <p:spPr bwMode="auto">
              <a:xfrm>
                <a:off x="160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2" name="Line 77"/>
              <p:cNvSpPr>
                <a:spLocks noChangeShapeType="1"/>
              </p:cNvSpPr>
              <p:nvPr/>
            </p:nvSpPr>
            <p:spPr bwMode="auto">
              <a:xfrm>
                <a:off x="170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3" name="Line 78"/>
              <p:cNvSpPr>
                <a:spLocks noChangeShapeType="1"/>
              </p:cNvSpPr>
              <p:nvPr/>
            </p:nvSpPr>
            <p:spPr bwMode="auto">
              <a:xfrm>
                <a:off x="1806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4" name="Line 79"/>
              <p:cNvSpPr>
                <a:spLocks noChangeShapeType="1"/>
              </p:cNvSpPr>
              <p:nvPr/>
            </p:nvSpPr>
            <p:spPr bwMode="auto">
              <a:xfrm>
                <a:off x="190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5" name="Line 80"/>
              <p:cNvSpPr>
                <a:spLocks noChangeShapeType="1"/>
              </p:cNvSpPr>
              <p:nvPr/>
            </p:nvSpPr>
            <p:spPr bwMode="auto">
              <a:xfrm>
                <a:off x="201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86" name="Line 81"/>
              <p:cNvSpPr>
                <a:spLocks noChangeShapeType="1"/>
              </p:cNvSpPr>
              <p:nvPr/>
            </p:nvSpPr>
            <p:spPr bwMode="auto">
              <a:xfrm>
                <a:off x="211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4070" name="Rectangle 82"/>
            <p:cNvSpPr>
              <a:spLocks noChangeArrowheads="1"/>
            </p:cNvSpPr>
            <p:nvPr/>
          </p:nvSpPr>
          <p:spPr bwMode="auto">
            <a:xfrm>
              <a:off x="399" y="3580"/>
              <a:ext cx="1685" cy="179"/>
            </a:xfrm>
            <a:prstGeom prst="rect">
              <a:avLst/>
            </a:prstGeom>
            <a:solidFill>
              <a:srgbClr val="008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/>
                <a:t>warp 8 instruction 12</a:t>
              </a:r>
            </a:p>
          </p:txBody>
        </p:sp>
      </p:grpSp>
      <p:sp>
        <p:nvSpPr>
          <p:cNvPr id="44046" name="Line 83"/>
          <p:cNvSpPr>
            <a:spLocks noChangeShapeType="1"/>
          </p:cNvSpPr>
          <p:nvPr/>
        </p:nvSpPr>
        <p:spPr bwMode="auto">
          <a:xfrm>
            <a:off x="7281863" y="3041650"/>
            <a:ext cx="0" cy="368300"/>
          </a:xfrm>
          <a:prstGeom prst="line">
            <a:avLst/>
          </a:prstGeom>
          <a:noFill/>
          <a:ln w="127000">
            <a:solidFill>
              <a:srgbClr val="66CCFF"/>
            </a:solidFill>
            <a:round/>
            <a:headEnd/>
            <a:tailEnd type="triangle" w="lg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4047" name="Rectangle 84"/>
          <p:cNvSpPr>
            <a:spLocks noChangeArrowheads="1"/>
          </p:cNvSpPr>
          <p:nvPr/>
        </p:nvSpPr>
        <p:spPr bwMode="auto">
          <a:xfrm>
            <a:off x="5943600" y="5208588"/>
            <a:ext cx="2674938" cy="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30000"/>
              </a:lnSpc>
              <a:spcBef>
                <a:spcPct val="10000"/>
              </a:spcBef>
            </a:pPr>
            <a:r>
              <a:rPr lang="en-US"/>
              <a:t>.</a:t>
            </a:r>
            <a:br>
              <a:rPr lang="en-US"/>
            </a:br>
            <a:r>
              <a:rPr lang="en-US"/>
              <a:t>.</a:t>
            </a:r>
            <a:br>
              <a:rPr lang="en-US"/>
            </a:br>
            <a:r>
              <a:rPr lang="en-US"/>
              <a:t>.</a:t>
            </a:r>
          </a:p>
        </p:txBody>
      </p:sp>
      <p:sp>
        <p:nvSpPr>
          <p:cNvPr id="44048" name="Text Box 85"/>
          <p:cNvSpPr txBox="1">
            <a:spLocks noChangeArrowheads="1"/>
          </p:cNvSpPr>
          <p:nvPr/>
        </p:nvSpPr>
        <p:spPr bwMode="auto">
          <a:xfrm>
            <a:off x="5334000" y="3151188"/>
            <a:ext cx="65405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/>
              <a:t>time</a:t>
            </a:r>
          </a:p>
        </p:txBody>
      </p:sp>
      <p:grpSp>
        <p:nvGrpSpPr>
          <p:cNvPr id="44049" name="Group 86"/>
          <p:cNvGrpSpPr>
            <a:grpSpLocks/>
          </p:cNvGrpSpPr>
          <p:nvPr/>
        </p:nvGrpSpPr>
        <p:grpSpPr bwMode="auto">
          <a:xfrm>
            <a:off x="5943600" y="5943600"/>
            <a:ext cx="2674938" cy="508000"/>
            <a:chOff x="399" y="3856"/>
            <a:chExt cx="1685" cy="320"/>
          </a:xfrm>
        </p:grpSpPr>
        <p:grpSp>
          <p:nvGrpSpPr>
            <p:cNvPr id="44051" name="Group 87"/>
            <p:cNvGrpSpPr>
              <a:grpSpLocks/>
            </p:cNvGrpSpPr>
            <p:nvPr/>
          </p:nvGrpSpPr>
          <p:grpSpPr bwMode="auto">
            <a:xfrm>
              <a:off x="478" y="3856"/>
              <a:ext cx="1528" cy="320"/>
              <a:chOff x="584" y="2392"/>
              <a:chExt cx="1528" cy="320"/>
            </a:xfrm>
          </p:grpSpPr>
          <p:sp>
            <p:nvSpPr>
              <p:cNvPr id="44053" name="Line 88"/>
              <p:cNvSpPr>
                <a:spLocks noChangeShapeType="1"/>
              </p:cNvSpPr>
              <p:nvPr/>
            </p:nvSpPr>
            <p:spPr bwMode="auto">
              <a:xfrm>
                <a:off x="58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4" name="Line 89"/>
              <p:cNvSpPr>
                <a:spLocks noChangeShapeType="1"/>
              </p:cNvSpPr>
              <p:nvPr/>
            </p:nvSpPr>
            <p:spPr bwMode="auto">
              <a:xfrm>
                <a:off x="68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5" name="Line 90"/>
              <p:cNvSpPr>
                <a:spLocks noChangeShapeType="1"/>
              </p:cNvSpPr>
              <p:nvPr/>
            </p:nvSpPr>
            <p:spPr bwMode="auto">
              <a:xfrm>
                <a:off x="78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6" name="Line 91"/>
              <p:cNvSpPr>
                <a:spLocks noChangeShapeType="1"/>
              </p:cNvSpPr>
              <p:nvPr/>
            </p:nvSpPr>
            <p:spPr bwMode="auto">
              <a:xfrm>
                <a:off x="889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7" name="Line 92"/>
              <p:cNvSpPr>
                <a:spLocks noChangeShapeType="1"/>
              </p:cNvSpPr>
              <p:nvPr/>
            </p:nvSpPr>
            <p:spPr bwMode="auto">
              <a:xfrm>
                <a:off x="991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8" name="Line 93"/>
              <p:cNvSpPr>
                <a:spLocks noChangeShapeType="1"/>
              </p:cNvSpPr>
              <p:nvPr/>
            </p:nvSpPr>
            <p:spPr bwMode="auto">
              <a:xfrm>
                <a:off x="1093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59" name="Line 94"/>
              <p:cNvSpPr>
                <a:spLocks noChangeShapeType="1"/>
              </p:cNvSpPr>
              <p:nvPr/>
            </p:nvSpPr>
            <p:spPr bwMode="auto">
              <a:xfrm>
                <a:off x="1195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0" name="Line 95"/>
              <p:cNvSpPr>
                <a:spLocks noChangeShapeType="1"/>
              </p:cNvSpPr>
              <p:nvPr/>
            </p:nvSpPr>
            <p:spPr bwMode="auto">
              <a:xfrm>
                <a:off x="1297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1" name="Line 96"/>
              <p:cNvSpPr>
                <a:spLocks noChangeShapeType="1"/>
              </p:cNvSpPr>
              <p:nvPr/>
            </p:nvSpPr>
            <p:spPr bwMode="auto">
              <a:xfrm>
                <a:off x="139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2" name="Line 97"/>
              <p:cNvSpPr>
                <a:spLocks noChangeShapeType="1"/>
              </p:cNvSpPr>
              <p:nvPr/>
            </p:nvSpPr>
            <p:spPr bwMode="auto">
              <a:xfrm>
                <a:off x="150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3" name="Line 98"/>
              <p:cNvSpPr>
                <a:spLocks noChangeShapeType="1"/>
              </p:cNvSpPr>
              <p:nvPr/>
            </p:nvSpPr>
            <p:spPr bwMode="auto">
              <a:xfrm>
                <a:off x="160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4" name="Line 99"/>
              <p:cNvSpPr>
                <a:spLocks noChangeShapeType="1"/>
              </p:cNvSpPr>
              <p:nvPr/>
            </p:nvSpPr>
            <p:spPr bwMode="auto">
              <a:xfrm>
                <a:off x="1704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5" name="Line 100"/>
              <p:cNvSpPr>
                <a:spLocks noChangeShapeType="1"/>
              </p:cNvSpPr>
              <p:nvPr/>
            </p:nvSpPr>
            <p:spPr bwMode="auto">
              <a:xfrm>
                <a:off x="1806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6" name="Line 101"/>
              <p:cNvSpPr>
                <a:spLocks noChangeShapeType="1"/>
              </p:cNvSpPr>
              <p:nvPr/>
            </p:nvSpPr>
            <p:spPr bwMode="auto">
              <a:xfrm>
                <a:off x="1908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7" name="Line 102"/>
              <p:cNvSpPr>
                <a:spLocks noChangeShapeType="1"/>
              </p:cNvSpPr>
              <p:nvPr/>
            </p:nvSpPr>
            <p:spPr bwMode="auto">
              <a:xfrm>
                <a:off x="2010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068" name="Line 103"/>
              <p:cNvSpPr>
                <a:spLocks noChangeShapeType="1"/>
              </p:cNvSpPr>
              <p:nvPr/>
            </p:nvSpPr>
            <p:spPr bwMode="auto">
              <a:xfrm>
                <a:off x="2112" y="2392"/>
                <a:ext cx="0" cy="3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4052" name="Rectangle 104"/>
            <p:cNvSpPr>
              <a:spLocks noChangeArrowheads="1"/>
            </p:cNvSpPr>
            <p:nvPr/>
          </p:nvSpPr>
          <p:spPr bwMode="auto">
            <a:xfrm>
              <a:off x="399" y="3902"/>
              <a:ext cx="1685" cy="179"/>
            </a:xfrm>
            <a:prstGeom prst="rect">
              <a:avLst/>
            </a:prstGeom>
            <a:solidFill>
              <a:srgbClr val="FF0066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/>
                <a:t>warp 3 instruction 96</a:t>
              </a:r>
            </a:p>
          </p:txBody>
        </p:sp>
      </p:grpSp>
      <p:sp>
        <p:nvSpPr>
          <p:cNvPr id="44050" name="Text Box 53"/>
          <p:cNvSpPr txBox="1">
            <a:spLocks noChangeArrowheads="1"/>
          </p:cNvSpPr>
          <p:nvPr/>
        </p:nvSpPr>
        <p:spPr bwMode="auto">
          <a:xfrm>
            <a:off x="5181600" y="6507163"/>
            <a:ext cx="3657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ea typeface="ＭＳ Ｐゴシック" pitchFamily="1" charset="-128"/>
              </a:rPr>
              <a:t>Source : “Kirk-Hwu Lecture Notes”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724400"/>
          </a:xfrm>
        </p:spPr>
        <p:txBody>
          <a:bodyPr/>
          <a:lstStyle/>
          <a:p>
            <a:r>
              <a:rPr lang="en-US" dirty="0"/>
              <a:t>SIMD execution</a:t>
            </a:r>
          </a:p>
          <a:p>
            <a:pPr lvl="1"/>
            <a:r>
              <a:rPr lang="en-US" dirty="0"/>
              <a:t>performs operation in parallel on an array of 2, 4, 8,16 or 32 values</a:t>
            </a:r>
          </a:p>
          <a:p>
            <a:r>
              <a:rPr lang="en-US" dirty="0"/>
              <a:t>Operation </a:t>
            </a:r>
            <a:r>
              <a:rPr lang="en-US" sz="4000" dirty="0"/>
              <a:t>⊗</a:t>
            </a:r>
            <a:r>
              <a:rPr lang="en-US" dirty="0"/>
              <a:t> can be a</a:t>
            </a:r>
          </a:p>
          <a:p>
            <a:pPr lvl="1"/>
            <a:r>
              <a:rPr lang="en-US" dirty="0"/>
              <a:t>data movement instruction </a:t>
            </a:r>
          </a:p>
          <a:p>
            <a:pPr lvl="1"/>
            <a:r>
              <a:rPr lang="en-US" dirty="0"/>
              <a:t>arithmetic instruction</a:t>
            </a:r>
          </a:p>
          <a:p>
            <a:pPr lvl="1"/>
            <a:r>
              <a:rPr lang="en-US" dirty="0"/>
              <a:t>logical instruction</a:t>
            </a:r>
          </a:p>
          <a:p>
            <a:pPr lvl="1"/>
            <a:r>
              <a:rPr lang="en-US" dirty="0"/>
              <a:t>comparison instruction</a:t>
            </a:r>
          </a:p>
          <a:p>
            <a:pPr lvl="1"/>
            <a:r>
              <a:rPr lang="en-US" dirty="0"/>
              <a:t>conversion instruction</a:t>
            </a:r>
          </a:p>
          <a:p>
            <a:pPr lvl="1"/>
            <a:r>
              <a:rPr lang="en-US" dirty="0"/>
              <a:t>shuffle instruction 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8B744-0BF6-4464-AB89-BD4DBB44464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029200" y="2590800"/>
            <a:ext cx="3962400" cy="3505200"/>
            <a:chOff x="5029200" y="2590800"/>
            <a:chExt cx="3962400" cy="3505200"/>
          </a:xfrm>
        </p:grpSpPr>
        <p:cxnSp>
          <p:nvCxnSpPr>
            <p:cNvPr id="37" name="Straight Connector 36"/>
            <p:cNvCxnSpPr>
              <a:endCxn id="39" idx="1"/>
            </p:cNvCxnSpPr>
            <p:nvPr/>
          </p:nvCxnSpPr>
          <p:spPr bwMode="auto">
            <a:xfrm>
              <a:off x="6324600" y="2971800"/>
              <a:ext cx="13074" cy="16894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endCxn id="42" idx="1"/>
            </p:cNvCxnSpPr>
            <p:nvPr/>
          </p:nvCxnSpPr>
          <p:spPr bwMode="auto">
            <a:xfrm>
              <a:off x="7315200" y="2971800"/>
              <a:ext cx="13074" cy="16894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endCxn id="45" idx="1"/>
            </p:cNvCxnSpPr>
            <p:nvPr/>
          </p:nvCxnSpPr>
          <p:spPr bwMode="auto">
            <a:xfrm>
              <a:off x="8305800" y="2971800"/>
              <a:ext cx="13074" cy="16894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endCxn id="28" idx="1"/>
            </p:cNvCxnSpPr>
            <p:nvPr/>
          </p:nvCxnSpPr>
          <p:spPr bwMode="auto">
            <a:xfrm>
              <a:off x="5410200" y="2971800"/>
              <a:ext cx="13074" cy="16894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5029200" y="2590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X0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019800" y="2590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X1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010400" y="2590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X2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001000" y="2590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X2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029200" y="3733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Y0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019800" y="3733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Y1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10400" y="3733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Y2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001000" y="37338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Y3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29200" y="57150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Z0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019800" y="57150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Z1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10400" y="57150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Z2</a:t>
              </a: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5638800" y="41148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7"/>
            <p:cNvSpPr/>
            <p:nvPr/>
          </p:nvSpPr>
          <p:spPr bwMode="auto">
            <a:xfrm>
              <a:off x="8001000" y="5715000"/>
              <a:ext cx="990600" cy="381000"/>
            </a:xfrm>
            <a:prstGeom prst="rect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Z3</a:t>
              </a: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5334000" y="4572000"/>
              <a:ext cx="609600" cy="609600"/>
            </a:xfrm>
            <a:prstGeom prst="ellipse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0" kern="0" dirty="0">
                  <a:solidFill>
                    <a:srgbClr val="333399"/>
                  </a:solidFill>
                  <a:latin typeface="Arial"/>
                  <a:cs typeface="Arial"/>
                </a:rPr>
                <a:t>⊗</a:t>
              </a:r>
              <a:r>
                <a:rPr lang="en-US" sz="2800" b="0" kern="0" dirty="0">
                  <a:solidFill>
                    <a:srgbClr val="333399"/>
                  </a:solidFill>
                  <a:latin typeface="Arial"/>
                  <a:cs typeface="Arial"/>
                </a:rPr>
                <a:t> 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6553200" y="41148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Oval 38"/>
            <p:cNvSpPr/>
            <p:nvPr/>
          </p:nvSpPr>
          <p:spPr bwMode="auto">
            <a:xfrm>
              <a:off x="6248400" y="4572000"/>
              <a:ext cx="609600" cy="609600"/>
            </a:xfrm>
            <a:prstGeom prst="ellipse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0" kern="0" dirty="0">
                  <a:solidFill>
                    <a:srgbClr val="333399"/>
                  </a:solidFill>
                  <a:latin typeface="Arial"/>
                  <a:cs typeface="Arial"/>
                </a:rPr>
                <a:t>⊗</a:t>
              </a:r>
              <a:r>
                <a:rPr lang="en-US" sz="2800" b="0" kern="0" dirty="0">
                  <a:solidFill>
                    <a:srgbClr val="333399"/>
                  </a:solidFill>
                  <a:latin typeface="Arial"/>
                  <a:cs typeface="Arial"/>
                </a:rPr>
                <a:t> 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>
              <a:off x="7543800" y="41148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Oval 41"/>
            <p:cNvSpPr/>
            <p:nvPr/>
          </p:nvSpPr>
          <p:spPr bwMode="auto">
            <a:xfrm>
              <a:off x="7239000" y="4572000"/>
              <a:ext cx="609600" cy="609600"/>
            </a:xfrm>
            <a:prstGeom prst="ellipse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0" kern="0" dirty="0">
                  <a:solidFill>
                    <a:srgbClr val="333399"/>
                  </a:solidFill>
                  <a:latin typeface="Arial"/>
                  <a:cs typeface="Arial"/>
                </a:rPr>
                <a:t>⊗</a:t>
              </a:r>
              <a:r>
                <a:rPr lang="en-US" sz="2800" b="0" kern="0" dirty="0">
                  <a:solidFill>
                    <a:srgbClr val="333399"/>
                  </a:solidFill>
                  <a:latin typeface="Arial"/>
                  <a:cs typeface="Arial"/>
                </a:rPr>
                <a:t> 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8534400" y="4114800"/>
              <a:ext cx="0" cy="1600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Oval 44"/>
            <p:cNvSpPr/>
            <p:nvPr/>
          </p:nvSpPr>
          <p:spPr bwMode="auto">
            <a:xfrm>
              <a:off x="8229600" y="4572000"/>
              <a:ext cx="609600" cy="609600"/>
            </a:xfrm>
            <a:prstGeom prst="ellipse">
              <a:avLst/>
            </a:prstGeom>
            <a:solidFill>
              <a:srgbClr val="FFDEB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b="0" kern="0" dirty="0">
                  <a:solidFill>
                    <a:srgbClr val="333399"/>
                  </a:solidFill>
                  <a:latin typeface="Arial"/>
                  <a:cs typeface="Arial"/>
                </a:rPr>
                <a:t>⊗</a:t>
              </a:r>
              <a:r>
                <a:rPr lang="en-US" sz="2800" b="0" kern="0" dirty="0">
                  <a:solidFill>
                    <a:srgbClr val="333399"/>
                  </a:solidFill>
                  <a:latin typeface="Arial"/>
                  <a:cs typeface="Arial"/>
                </a:rPr>
                <a:t> 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8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1143000"/>
          </a:xfrm>
        </p:spPr>
        <p:txBody>
          <a:bodyPr/>
          <a:lstStyle/>
          <a:p>
            <a:r>
              <a:rPr lang="en-US" dirty="0"/>
              <a:t>Context Switching to hide Latency</a:t>
            </a: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" y="1676400"/>
            <a:ext cx="8720667" cy="426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5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991600" cy="1143000"/>
          </a:xfrm>
        </p:spPr>
        <p:txBody>
          <a:bodyPr/>
          <a:lstStyle/>
          <a:p>
            <a:r>
              <a:rPr lang="en-US">
                <a:latin typeface="Comic Sans MS" charset="0"/>
                <a:ea typeface="ＭＳ Ｐゴシック" charset="0"/>
              </a:rPr>
              <a:t>How is context switching so efficient?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4084638"/>
            <a:ext cx="8229600" cy="2468562"/>
          </a:xfrm>
        </p:spPr>
        <p:txBody>
          <a:bodyPr/>
          <a:lstStyle/>
          <a:p>
            <a:r>
              <a:rPr lang="en-US" sz="2000" dirty="0">
                <a:latin typeface="Comic Sans MS" charset="0"/>
                <a:ea typeface="ＭＳ Ｐゴシック" charset="0"/>
              </a:rPr>
              <a:t>Large register file (16K – 64 K registers per SM)</a:t>
            </a:r>
          </a:p>
          <a:p>
            <a:pPr lvl="1"/>
            <a:r>
              <a:rPr lang="en-US" sz="2000" dirty="0">
                <a:latin typeface="Comic Sans MS" charset="0"/>
                <a:ea typeface="ＭＳ Ｐゴシック" charset="0"/>
              </a:rPr>
              <a:t>Each thread assigned a </a:t>
            </a:r>
            <a:r>
              <a:rPr lang="ja-JP" altLang="en-US" sz="2000" dirty="0">
                <a:latin typeface="Comic Sans MS" charset="0"/>
                <a:ea typeface="ＭＳ Ｐゴシック" charset="0"/>
              </a:rPr>
              <a:t>“</a:t>
            </a:r>
            <a:r>
              <a:rPr lang="en-US" sz="2000" dirty="0">
                <a:latin typeface="Comic Sans MS" charset="0"/>
                <a:ea typeface="ＭＳ Ｐゴシック" charset="0"/>
              </a:rPr>
              <a:t>window</a:t>
            </a:r>
            <a:r>
              <a:rPr lang="ja-JP" altLang="en-US" sz="2000" dirty="0">
                <a:latin typeface="Comic Sans MS" charset="0"/>
                <a:ea typeface="ＭＳ Ｐゴシック" charset="0"/>
              </a:rPr>
              <a:t>”</a:t>
            </a:r>
            <a:r>
              <a:rPr lang="en-US" sz="2000" dirty="0">
                <a:latin typeface="Comic Sans MS" charset="0"/>
                <a:ea typeface="ＭＳ Ｐゴシック" charset="0"/>
              </a:rPr>
              <a:t> of physical registers</a:t>
            </a:r>
          </a:p>
          <a:p>
            <a:pPr lvl="1"/>
            <a:r>
              <a:rPr lang="en-US" sz="2000" dirty="0">
                <a:latin typeface="Comic Sans MS" charset="0"/>
                <a:ea typeface="ＭＳ Ｐゴシック" charset="0"/>
              </a:rPr>
              <a:t>Works if entire thread block</a:t>
            </a:r>
            <a:r>
              <a:rPr lang="ja-JP" altLang="en-US" sz="2000" dirty="0">
                <a:latin typeface="Comic Sans MS" charset="0"/>
                <a:ea typeface="ＭＳ Ｐゴシック" charset="0"/>
              </a:rPr>
              <a:t>’</a:t>
            </a:r>
            <a:r>
              <a:rPr lang="en-US" sz="2000" dirty="0">
                <a:latin typeface="Comic Sans MS" charset="0"/>
                <a:ea typeface="ＭＳ Ｐゴシック" charset="0"/>
              </a:rPr>
              <a:t>s registers do not exceed capacity (otherwise, compiler fails)</a:t>
            </a:r>
          </a:p>
          <a:p>
            <a:pPr lvl="1"/>
            <a:r>
              <a:rPr lang="en-US" sz="2000" dirty="0">
                <a:latin typeface="Comic Sans MS" charset="0"/>
                <a:ea typeface="ＭＳ Ｐゴシック" charset="0"/>
              </a:rPr>
              <a:t>May be able to schedule from multiple blocks simultaneously</a:t>
            </a:r>
          </a:p>
          <a:p>
            <a:r>
              <a:rPr lang="en-US" sz="2000" dirty="0">
                <a:latin typeface="Comic Sans MS" charset="0"/>
                <a:ea typeface="ＭＳ Ｐゴシック" charset="0"/>
              </a:rPr>
              <a:t>Similarly, shared memory requirements must not exceed capacity for all blocks simultaneously scheduled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BA0000"/>
                </a:solidFill>
                <a:latin typeface="Calibri" charset="0"/>
              </a:rPr>
              <a:t>CS6963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BA0000"/>
                </a:solidFill>
                <a:latin typeface="Calibri" charset="0"/>
              </a:rPr>
              <a:t>L2: Hardware Overview</a:t>
            </a:r>
          </a:p>
        </p:txBody>
      </p:sp>
      <p:sp>
        <p:nvSpPr>
          <p:cNvPr id="47121" name="TextBox 41"/>
          <p:cNvSpPr txBox="1">
            <a:spLocks noChangeArrowheads="1"/>
          </p:cNvSpPr>
          <p:nvPr/>
        </p:nvSpPr>
        <p:spPr bwMode="auto">
          <a:xfrm>
            <a:off x="0" y="3362325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Block 8</a:t>
            </a:r>
          </a:p>
          <a:p>
            <a:pPr eaLnBrk="1" hangingPunct="1"/>
            <a:r>
              <a:rPr lang="en-US" sz="1400" dirty="0"/>
              <a:t>Thread 0</a:t>
            </a:r>
          </a:p>
        </p:txBody>
      </p:sp>
      <p:sp>
        <p:nvSpPr>
          <p:cNvPr id="47114" name="TextBox 21"/>
          <p:cNvSpPr txBox="1">
            <a:spLocks noChangeArrowheads="1"/>
          </p:cNvSpPr>
          <p:nvPr/>
        </p:nvSpPr>
        <p:spPr bwMode="auto">
          <a:xfrm>
            <a:off x="0" y="1381125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Block 0</a:t>
            </a:r>
          </a:p>
          <a:p>
            <a:pPr eaLnBrk="1" hangingPunct="1"/>
            <a:r>
              <a:rPr lang="en-US" sz="1400"/>
              <a:t>Thread 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95400" y="1325562"/>
            <a:ext cx="6934200" cy="2713038"/>
            <a:chOff x="1295400" y="914400"/>
            <a:chExt cx="7391400" cy="2941638"/>
          </a:xfrm>
        </p:grpSpPr>
        <p:sp>
          <p:nvSpPr>
            <p:cNvPr id="6" name="Rectangle 5"/>
            <p:cNvSpPr/>
            <p:nvPr/>
          </p:nvSpPr>
          <p:spPr>
            <a:xfrm>
              <a:off x="1295400" y="914400"/>
              <a:ext cx="7391400" cy="29416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Register File</a:t>
              </a:r>
            </a:p>
          </p:txBody>
        </p:sp>
        <p:grpSp>
          <p:nvGrpSpPr>
            <p:cNvPr id="47111" name="Group 10"/>
            <p:cNvGrpSpPr>
              <a:grpSpLocks/>
            </p:cNvGrpSpPr>
            <p:nvPr/>
          </p:nvGrpSpPr>
          <p:grpSpPr bwMode="auto">
            <a:xfrm>
              <a:off x="1524000" y="1066800"/>
              <a:ext cx="1143000" cy="152400"/>
              <a:chOff x="685800" y="1066800"/>
              <a:chExt cx="1143000" cy="1524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solidFill>
                <a:srgbClr val="CCFFCC"/>
              </a:solidFill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895600" y="1066800"/>
              <a:ext cx="1143000" cy="152400"/>
              <a:chOff x="685800" y="1066800"/>
              <a:chExt cx="1143000" cy="152400"/>
            </a:xfrm>
            <a:solidFill>
              <a:srgbClr val="FF6600"/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467600" y="1066800"/>
              <a:ext cx="1143000" cy="152400"/>
              <a:chOff x="685800" y="1066800"/>
              <a:chExt cx="1143000" cy="152400"/>
            </a:xfrm>
            <a:solidFill>
              <a:srgbClr val="008000"/>
            </a:solidFill>
          </p:grpSpPr>
          <p:sp>
            <p:nvSpPr>
              <p:cNvPr id="18" name="Rectangle 17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7116" name="TextBox 24"/>
            <p:cNvSpPr txBox="1">
              <a:spLocks noChangeArrowheads="1"/>
            </p:cNvSpPr>
            <p:nvPr/>
          </p:nvSpPr>
          <p:spPr bwMode="auto">
            <a:xfrm>
              <a:off x="2982913" y="1295400"/>
              <a:ext cx="9032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Block 0</a:t>
              </a:r>
            </a:p>
            <a:p>
              <a:pPr eaLnBrk="1" hangingPunct="1"/>
              <a:r>
                <a:rPr lang="en-US" sz="1400"/>
                <a:t>Thread 1</a:t>
              </a:r>
            </a:p>
          </p:txBody>
        </p:sp>
        <p:sp>
          <p:nvSpPr>
            <p:cNvPr id="47117" name="TextBox 25"/>
            <p:cNvSpPr txBox="1">
              <a:spLocks noChangeArrowheads="1"/>
            </p:cNvSpPr>
            <p:nvPr/>
          </p:nvSpPr>
          <p:spPr bwMode="auto">
            <a:xfrm>
              <a:off x="7543800" y="1304925"/>
              <a:ext cx="1103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Block 0</a:t>
              </a:r>
            </a:p>
            <a:p>
              <a:pPr eaLnBrk="1" hangingPunct="1"/>
              <a:r>
                <a:rPr lang="en-US" sz="1400"/>
                <a:t>Thread 256</a:t>
              </a:r>
            </a:p>
          </p:txBody>
        </p:sp>
        <p:grpSp>
          <p:nvGrpSpPr>
            <p:cNvPr id="23" name="Group 26"/>
            <p:cNvGrpSpPr/>
            <p:nvPr/>
          </p:nvGrpSpPr>
          <p:grpSpPr>
            <a:xfrm>
              <a:off x="1524000" y="3515380"/>
              <a:ext cx="1143000" cy="152400"/>
              <a:chOff x="685800" y="1066800"/>
              <a:chExt cx="1143000" cy="152400"/>
            </a:xfrm>
            <a:solidFill>
              <a:srgbClr val="FFFF00"/>
            </a:solidFill>
          </p:grpSpPr>
          <p:sp>
            <p:nvSpPr>
              <p:cNvPr id="28" name="Rectangle 27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CCFFC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27" name="Group 31"/>
            <p:cNvGrpSpPr/>
            <p:nvPr/>
          </p:nvGrpSpPr>
          <p:grpSpPr>
            <a:xfrm>
              <a:off x="2895600" y="3515380"/>
              <a:ext cx="1143000" cy="152400"/>
              <a:chOff x="685800" y="1066800"/>
              <a:chExt cx="1143000" cy="152400"/>
            </a:xfrm>
            <a:solidFill>
              <a:srgbClr val="660066"/>
            </a:solidFill>
          </p:grpSpPr>
          <p:sp>
            <p:nvSpPr>
              <p:cNvPr id="33" name="Rectangle 32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32" name="Group 36"/>
            <p:cNvGrpSpPr/>
            <p:nvPr/>
          </p:nvGrpSpPr>
          <p:grpSpPr>
            <a:xfrm>
              <a:off x="7467600" y="3515380"/>
              <a:ext cx="1143000" cy="152400"/>
              <a:chOff x="685800" y="1066800"/>
              <a:chExt cx="1143000" cy="152400"/>
            </a:xfrm>
            <a:solidFill>
              <a:srgbClr val="800000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6858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9906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6002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95400" y="1066800"/>
                <a:ext cx="228600" cy="152400"/>
              </a:xfrm>
              <a:prstGeom prst="rect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7123" name="TextBox 43"/>
            <p:cNvSpPr txBox="1">
              <a:spLocks noChangeArrowheads="1"/>
            </p:cNvSpPr>
            <p:nvPr/>
          </p:nvSpPr>
          <p:spPr bwMode="auto">
            <a:xfrm>
              <a:off x="2982913" y="2840038"/>
              <a:ext cx="903287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Block 8</a:t>
              </a:r>
            </a:p>
            <a:p>
              <a:pPr eaLnBrk="1" hangingPunct="1"/>
              <a:r>
                <a:rPr lang="en-US" sz="1400"/>
                <a:t>Thread 1</a:t>
              </a:r>
            </a:p>
          </p:txBody>
        </p:sp>
        <p:sp>
          <p:nvSpPr>
            <p:cNvPr id="47124" name="TextBox 44"/>
            <p:cNvSpPr txBox="1">
              <a:spLocks noChangeArrowheads="1"/>
            </p:cNvSpPr>
            <p:nvPr/>
          </p:nvSpPr>
          <p:spPr bwMode="auto">
            <a:xfrm>
              <a:off x="7526338" y="2840038"/>
              <a:ext cx="110172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Block 8</a:t>
              </a:r>
            </a:p>
            <a:p>
              <a:pPr eaLnBrk="1" hangingPunct="1"/>
              <a:r>
                <a:rPr lang="en-US" sz="1400"/>
                <a:t>Thread 256</a:t>
              </a:r>
            </a:p>
          </p:txBody>
        </p:sp>
      </p:grpSp>
      <p:cxnSp>
        <p:nvCxnSpPr>
          <p:cNvPr id="24" name="Curved Connector 23"/>
          <p:cNvCxnSpPr/>
          <p:nvPr/>
        </p:nvCxnSpPr>
        <p:spPr>
          <a:xfrm flipV="1">
            <a:off x="827088" y="1576388"/>
            <a:ext cx="620712" cy="10953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827088" y="3667125"/>
            <a:ext cx="620712" cy="666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54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696200" cy="1143000"/>
          </a:xfrm>
        </p:spPr>
        <p:txBody>
          <a:bodyPr/>
          <a:lstStyle/>
          <a:p>
            <a:pPr eaLnBrk="1" hangingPunct="1"/>
            <a:r>
              <a:rPr lang="en-US" dirty="0"/>
              <a:t>Warp Scheduling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295400"/>
            <a:ext cx="8534400" cy="5257800"/>
          </a:xfrm>
        </p:spPr>
        <p:txBody>
          <a:bodyPr/>
          <a:lstStyle/>
          <a:p>
            <a:pPr marL="457200" indent="-457200" eaLnBrk="1" hangingPunct="1"/>
            <a:r>
              <a:rPr lang="en-US" sz="3200" dirty="0"/>
              <a:t>Many different warp schedulers</a:t>
            </a:r>
          </a:p>
          <a:p>
            <a:pPr marL="857250" lvl="1" indent="-457200" eaLnBrk="1" hangingPunct="1"/>
            <a:r>
              <a:rPr lang="en-US" sz="2800" dirty="0"/>
              <a:t>Loose Round Robin (LRR)</a:t>
            </a:r>
          </a:p>
          <a:p>
            <a:pPr marL="857250" lvl="1" indent="-457200" eaLnBrk="1" hangingPunct="1"/>
            <a:r>
              <a:rPr lang="en-US" sz="2800" dirty="0"/>
              <a:t>Two level</a:t>
            </a:r>
          </a:p>
          <a:p>
            <a:pPr marL="857250" lvl="1" indent="-457200" eaLnBrk="1" hangingPunct="1"/>
            <a:r>
              <a:rPr lang="en-US" sz="2800" dirty="0"/>
              <a:t>GTO</a:t>
            </a:r>
          </a:p>
          <a:p>
            <a:pPr marL="857250" lvl="1" indent="-457200" eaLnBrk="1" hangingPunct="1"/>
            <a:r>
              <a:rPr lang="en-US" sz="2800" dirty="0"/>
              <a:t>Criticality-aware, cache-aware, progress-aware, </a:t>
            </a:r>
            <a:r>
              <a:rPr lang="is-IS" sz="2800" dirty="0"/>
              <a:t>… </a:t>
            </a:r>
          </a:p>
          <a:p>
            <a:pPr marL="857250" lvl="1" indent="-457200" eaLnBrk="1" hangingPunct="1"/>
            <a:endParaRPr lang="en-US" sz="2800" dirty="0"/>
          </a:p>
          <a:p>
            <a:pPr marL="857250" lvl="1" indent="-457200" eaLnBrk="1" hangingPunct="1"/>
            <a:endParaRPr lang="en-US" dirty="0"/>
          </a:p>
        </p:txBody>
      </p:sp>
      <p:sp>
        <p:nvSpPr>
          <p:cNvPr id="1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</p:spTree>
    <p:extLst>
      <p:ext uri="{BB962C8B-B14F-4D97-AF65-F5344CB8AC3E}">
        <p14:creationId xmlns:p14="http://schemas.microsoft.com/office/powerpoint/2010/main" val="273038645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E79B78-9C65-43C0-B2A7-D82202914E6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227"/>
            <a:ext cx="9144000" cy="482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485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96179"/>
            <a:ext cx="8515350" cy="1325563"/>
          </a:xfrm>
        </p:spPr>
        <p:txBody>
          <a:bodyPr>
            <a:normAutofit/>
          </a:bodyPr>
          <a:lstStyle/>
          <a:p>
            <a:r>
              <a:rPr lang="en-US"/>
              <a:t>Execution Model Comparison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rgbClr val="4E67C8">
                    <a:lumMod val="75000"/>
                  </a:srgbClr>
                </a:solidFill>
              </a:rPr>
              <a:pPr/>
              <a:t>54</a:t>
            </a:fld>
            <a:endParaRPr lang="en-US">
              <a:solidFill>
                <a:srgbClr val="4E67C8">
                  <a:lumMod val="75000"/>
                </a:srgbClr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1083" y="1488041"/>
            <a:ext cx="114672" cy="923925"/>
          </a:xfrm>
          <a:custGeom>
            <a:avLst/>
            <a:gdLst>
              <a:gd name="connsiteX0" fmla="*/ 181 w 114672"/>
              <a:gd name="connsiteY0" fmla="*/ 0 h 923925"/>
              <a:gd name="connsiteX1" fmla="*/ 85906 w 114672"/>
              <a:gd name="connsiteY1" fmla="*/ 142875 h 923925"/>
              <a:gd name="connsiteX2" fmla="*/ 181 w 114672"/>
              <a:gd name="connsiteY2" fmla="*/ 295275 h 923925"/>
              <a:gd name="connsiteX3" fmla="*/ 114481 w 114672"/>
              <a:gd name="connsiteY3" fmla="*/ 476250 h 923925"/>
              <a:gd name="connsiteX4" fmla="*/ 28756 w 114672"/>
              <a:gd name="connsiteY4" fmla="*/ 647700 h 923925"/>
              <a:gd name="connsiteX5" fmla="*/ 85906 w 114672"/>
              <a:gd name="connsiteY5" fmla="*/ 838200 h 923925"/>
              <a:gd name="connsiteX6" fmla="*/ 85906 w 114672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2" h="923925">
                <a:moveTo>
                  <a:pt x="181" y="0"/>
                </a:moveTo>
                <a:cubicBezTo>
                  <a:pt x="43043" y="46831"/>
                  <a:pt x="85906" y="93663"/>
                  <a:pt x="85906" y="142875"/>
                </a:cubicBezTo>
                <a:cubicBezTo>
                  <a:pt x="85906" y="192087"/>
                  <a:pt x="-4582" y="239713"/>
                  <a:pt x="181" y="295275"/>
                </a:cubicBezTo>
                <a:cubicBezTo>
                  <a:pt x="4944" y="350838"/>
                  <a:pt x="109719" y="417513"/>
                  <a:pt x="114481" y="476250"/>
                </a:cubicBezTo>
                <a:cubicBezTo>
                  <a:pt x="119244" y="534988"/>
                  <a:pt x="33519" y="587375"/>
                  <a:pt x="28756" y="647700"/>
                </a:cubicBezTo>
                <a:cubicBezTo>
                  <a:pt x="23994" y="708025"/>
                  <a:pt x="76381" y="792163"/>
                  <a:pt x="85906" y="838200"/>
                </a:cubicBezTo>
                <a:cubicBezTo>
                  <a:pt x="95431" y="884238"/>
                  <a:pt x="90668" y="904081"/>
                  <a:pt x="85906" y="92392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40919" y="1621390"/>
            <a:ext cx="114672" cy="923925"/>
          </a:xfrm>
          <a:custGeom>
            <a:avLst/>
            <a:gdLst>
              <a:gd name="connsiteX0" fmla="*/ 181 w 114672"/>
              <a:gd name="connsiteY0" fmla="*/ 0 h 923925"/>
              <a:gd name="connsiteX1" fmla="*/ 85906 w 114672"/>
              <a:gd name="connsiteY1" fmla="*/ 142875 h 923925"/>
              <a:gd name="connsiteX2" fmla="*/ 181 w 114672"/>
              <a:gd name="connsiteY2" fmla="*/ 295275 h 923925"/>
              <a:gd name="connsiteX3" fmla="*/ 114481 w 114672"/>
              <a:gd name="connsiteY3" fmla="*/ 476250 h 923925"/>
              <a:gd name="connsiteX4" fmla="*/ 28756 w 114672"/>
              <a:gd name="connsiteY4" fmla="*/ 647700 h 923925"/>
              <a:gd name="connsiteX5" fmla="*/ 85906 w 114672"/>
              <a:gd name="connsiteY5" fmla="*/ 838200 h 923925"/>
              <a:gd name="connsiteX6" fmla="*/ 85906 w 114672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2" h="923925">
                <a:moveTo>
                  <a:pt x="181" y="0"/>
                </a:moveTo>
                <a:cubicBezTo>
                  <a:pt x="43043" y="46831"/>
                  <a:pt x="85906" y="93663"/>
                  <a:pt x="85906" y="142875"/>
                </a:cubicBezTo>
                <a:cubicBezTo>
                  <a:pt x="85906" y="192087"/>
                  <a:pt x="-4582" y="239713"/>
                  <a:pt x="181" y="295275"/>
                </a:cubicBezTo>
                <a:cubicBezTo>
                  <a:pt x="4944" y="350838"/>
                  <a:pt x="109719" y="417513"/>
                  <a:pt x="114481" y="476250"/>
                </a:cubicBezTo>
                <a:cubicBezTo>
                  <a:pt x="119244" y="534988"/>
                  <a:pt x="33519" y="587375"/>
                  <a:pt x="28756" y="647700"/>
                </a:cubicBezTo>
                <a:cubicBezTo>
                  <a:pt x="23994" y="708025"/>
                  <a:pt x="76381" y="792163"/>
                  <a:pt x="85906" y="838200"/>
                </a:cubicBezTo>
                <a:cubicBezTo>
                  <a:pt x="95431" y="884238"/>
                  <a:pt x="90668" y="904081"/>
                  <a:pt x="85906" y="923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960175" y="1488041"/>
            <a:ext cx="114672" cy="923925"/>
          </a:xfrm>
          <a:custGeom>
            <a:avLst/>
            <a:gdLst>
              <a:gd name="connsiteX0" fmla="*/ 181 w 114672"/>
              <a:gd name="connsiteY0" fmla="*/ 0 h 923925"/>
              <a:gd name="connsiteX1" fmla="*/ 85906 w 114672"/>
              <a:gd name="connsiteY1" fmla="*/ 142875 h 923925"/>
              <a:gd name="connsiteX2" fmla="*/ 181 w 114672"/>
              <a:gd name="connsiteY2" fmla="*/ 295275 h 923925"/>
              <a:gd name="connsiteX3" fmla="*/ 114481 w 114672"/>
              <a:gd name="connsiteY3" fmla="*/ 476250 h 923925"/>
              <a:gd name="connsiteX4" fmla="*/ 28756 w 114672"/>
              <a:gd name="connsiteY4" fmla="*/ 647700 h 923925"/>
              <a:gd name="connsiteX5" fmla="*/ 85906 w 114672"/>
              <a:gd name="connsiteY5" fmla="*/ 838200 h 923925"/>
              <a:gd name="connsiteX6" fmla="*/ 85906 w 114672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2" h="923925">
                <a:moveTo>
                  <a:pt x="181" y="0"/>
                </a:moveTo>
                <a:cubicBezTo>
                  <a:pt x="43043" y="46831"/>
                  <a:pt x="85906" y="93663"/>
                  <a:pt x="85906" y="142875"/>
                </a:cubicBezTo>
                <a:cubicBezTo>
                  <a:pt x="85906" y="192087"/>
                  <a:pt x="-4582" y="239713"/>
                  <a:pt x="181" y="295275"/>
                </a:cubicBezTo>
                <a:cubicBezTo>
                  <a:pt x="4944" y="350838"/>
                  <a:pt x="109719" y="417513"/>
                  <a:pt x="114481" y="476250"/>
                </a:cubicBezTo>
                <a:cubicBezTo>
                  <a:pt x="119244" y="534988"/>
                  <a:pt x="33519" y="587375"/>
                  <a:pt x="28756" y="647700"/>
                </a:cubicBezTo>
                <a:cubicBezTo>
                  <a:pt x="23994" y="708025"/>
                  <a:pt x="76381" y="792163"/>
                  <a:pt x="85906" y="838200"/>
                </a:cubicBezTo>
                <a:cubicBezTo>
                  <a:pt x="95431" y="884238"/>
                  <a:pt x="90668" y="904081"/>
                  <a:pt x="85906" y="923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113129" y="1723544"/>
            <a:ext cx="114672" cy="923925"/>
          </a:xfrm>
          <a:custGeom>
            <a:avLst/>
            <a:gdLst>
              <a:gd name="connsiteX0" fmla="*/ 181 w 114672"/>
              <a:gd name="connsiteY0" fmla="*/ 0 h 923925"/>
              <a:gd name="connsiteX1" fmla="*/ 85906 w 114672"/>
              <a:gd name="connsiteY1" fmla="*/ 142875 h 923925"/>
              <a:gd name="connsiteX2" fmla="*/ 181 w 114672"/>
              <a:gd name="connsiteY2" fmla="*/ 295275 h 923925"/>
              <a:gd name="connsiteX3" fmla="*/ 114481 w 114672"/>
              <a:gd name="connsiteY3" fmla="*/ 476250 h 923925"/>
              <a:gd name="connsiteX4" fmla="*/ 28756 w 114672"/>
              <a:gd name="connsiteY4" fmla="*/ 647700 h 923925"/>
              <a:gd name="connsiteX5" fmla="*/ 85906 w 114672"/>
              <a:gd name="connsiteY5" fmla="*/ 838200 h 923925"/>
              <a:gd name="connsiteX6" fmla="*/ 85906 w 114672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2" h="923925">
                <a:moveTo>
                  <a:pt x="181" y="0"/>
                </a:moveTo>
                <a:cubicBezTo>
                  <a:pt x="43043" y="46831"/>
                  <a:pt x="85906" y="93663"/>
                  <a:pt x="85906" y="142875"/>
                </a:cubicBezTo>
                <a:cubicBezTo>
                  <a:pt x="85906" y="192087"/>
                  <a:pt x="-4582" y="239713"/>
                  <a:pt x="181" y="295275"/>
                </a:cubicBezTo>
                <a:cubicBezTo>
                  <a:pt x="4944" y="350838"/>
                  <a:pt x="109719" y="417513"/>
                  <a:pt x="114481" y="476250"/>
                </a:cubicBezTo>
                <a:cubicBezTo>
                  <a:pt x="119244" y="534988"/>
                  <a:pt x="33519" y="587375"/>
                  <a:pt x="28756" y="647700"/>
                </a:cubicBezTo>
                <a:cubicBezTo>
                  <a:pt x="23994" y="708025"/>
                  <a:pt x="76381" y="792163"/>
                  <a:pt x="85906" y="838200"/>
                </a:cubicBezTo>
                <a:cubicBezTo>
                  <a:pt x="95431" y="884238"/>
                  <a:pt x="90668" y="904081"/>
                  <a:pt x="85906" y="923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275049" y="1488041"/>
            <a:ext cx="114672" cy="923925"/>
          </a:xfrm>
          <a:custGeom>
            <a:avLst/>
            <a:gdLst>
              <a:gd name="connsiteX0" fmla="*/ 181 w 114672"/>
              <a:gd name="connsiteY0" fmla="*/ 0 h 923925"/>
              <a:gd name="connsiteX1" fmla="*/ 85906 w 114672"/>
              <a:gd name="connsiteY1" fmla="*/ 142875 h 923925"/>
              <a:gd name="connsiteX2" fmla="*/ 181 w 114672"/>
              <a:gd name="connsiteY2" fmla="*/ 295275 h 923925"/>
              <a:gd name="connsiteX3" fmla="*/ 114481 w 114672"/>
              <a:gd name="connsiteY3" fmla="*/ 476250 h 923925"/>
              <a:gd name="connsiteX4" fmla="*/ 28756 w 114672"/>
              <a:gd name="connsiteY4" fmla="*/ 647700 h 923925"/>
              <a:gd name="connsiteX5" fmla="*/ 85906 w 114672"/>
              <a:gd name="connsiteY5" fmla="*/ 838200 h 923925"/>
              <a:gd name="connsiteX6" fmla="*/ 85906 w 114672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2" h="923925">
                <a:moveTo>
                  <a:pt x="181" y="0"/>
                </a:moveTo>
                <a:cubicBezTo>
                  <a:pt x="43043" y="46831"/>
                  <a:pt x="85906" y="93663"/>
                  <a:pt x="85906" y="142875"/>
                </a:cubicBezTo>
                <a:cubicBezTo>
                  <a:pt x="85906" y="192087"/>
                  <a:pt x="-4582" y="239713"/>
                  <a:pt x="181" y="295275"/>
                </a:cubicBezTo>
                <a:cubicBezTo>
                  <a:pt x="4944" y="350838"/>
                  <a:pt x="109719" y="417513"/>
                  <a:pt x="114481" y="476250"/>
                </a:cubicBezTo>
                <a:cubicBezTo>
                  <a:pt x="119244" y="534988"/>
                  <a:pt x="33519" y="587375"/>
                  <a:pt x="28756" y="647700"/>
                </a:cubicBezTo>
                <a:cubicBezTo>
                  <a:pt x="23994" y="708025"/>
                  <a:pt x="76381" y="792163"/>
                  <a:pt x="85906" y="838200"/>
                </a:cubicBezTo>
                <a:cubicBezTo>
                  <a:pt x="95431" y="884238"/>
                  <a:pt x="90668" y="904081"/>
                  <a:pt x="85906" y="92392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5207" y="110918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MIMD/SPMD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28425" y="1118709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SIMD/Vector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0851" y="112299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SIMT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172130" y="1492325"/>
            <a:ext cx="470083" cy="923925"/>
            <a:chOff x="6733994" y="2009774"/>
            <a:chExt cx="470083" cy="923925"/>
          </a:xfrm>
        </p:grpSpPr>
        <p:sp>
          <p:nvSpPr>
            <p:cNvPr id="15" name="Freeform 14"/>
            <p:cNvSpPr/>
            <p:nvPr/>
          </p:nvSpPr>
          <p:spPr>
            <a:xfrm>
              <a:off x="6733994" y="2009774"/>
              <a:ext cx="114672" cy="923925"/>
            </a:xfrm>
            <a:custGeom>
              <a:avLst/>
              <a:gdLst>
                <a:gd name="connsiteX0" fmla="*/ 181 w 114672"/>
                <a:gd name="connsiteY0" fmla="*/ 0 h 923925"/>
                <a:gd name="connsiteX1" fmla="*/ 85906 w 114672"/>
                <a:gd name="connsiteY1" fmla="*/ 142875 h 923925"/>
                <a:gd name="connsiteX2" fmla="*/ 181 w 114672"/>
                <a:gd name="connsiteY2" fmla="*/ 295275 h 923925"/>
                <a:gd name="connsiteX3" fmla="*/ 114481 w 114672"/>
                <a:gd name="connsiteY3" fmla="*/ 476250 h 923925"/>
                <a:gd name="connsiteX4" fmla="*/ 28756 w 114672"/>
                <a:gd name="connsiteY4" fmla="*/ 647700 h 923925"/>
                <a:gd name="connsiteX5" fmla="*/ 85906 w 114672"/>
                <a:gd name="connsiteY5" fmla="*/ 838200 h 923925"/>
                <a:gd name="connsiteX6" fmla="*/ 85906 w 114672"/>
                <a:gd name="connsiteY6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72" h="923925">
                  <a:moveTo>
                    <a:pt x="181" y="0"/>
                  </a:moveTo>
                  <a:cubicBezTo>
                    <a:pt x="43043" y="46831"/>
                    <a:pt x="85906" y="93663"/>
                    <a:pt x="85906" y="142875"/>
                  </a:cubicBezTo>
                  <a:cubicBezTo>
                    <a:pt x="85906" y="192087"/>
                    <a:pt x="-4582" y="239713"/>
                    <a:pt x="181" y="295275"/>
                  </a:cubicBezTo>
                  <a:cubicBezTo>
                    <a:pt x="4944" y="350838"/>
                    <a:pt x="109719" y="417513"/>
                    <a:pt x="114481" y="476250"/>
                  </a:cubicBezTo>
                  <a:cubicBezTo>
                    <a:pt x="119244" y="534988"/>
                    <a:pt x="33519" y="587375"/>
                    <a:pt x="28756" y="647700"/>
                  </a:cubicBezTo>
                  <a:cubicBezTo>
                    <a:pt x="23994" y="708025"/>
                    <a:pt x="76381" y="792163"/>
                    <a:pt x="85906" y="838200"/>
                  </a:cubicBezTo>
                  <a:cubicBezTo>
                    <a:pt x="95431" y="884238"/>
                    <a:pt x="90668" y="904081"/>
                    <a:pt x="85906" y="9239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848666" y="2009774"/>
              <a:ext cx="114672" cy="923925"/>
            </a:xfrm>
            <a:custGeom>
              <a:avLst/>
              <a:gdLst>
                <a:gd name="connsiteX0" fmla="*/ 181 w 114672"/>
                <a:gd name="connsiteY0" fmla="*/ 0 h 923925"/>
                <a:gd name="connsiteX1" fmla="*/ 85906 w 114672"/>
                <a:gd name="connsiteY1" fmla="*/ 142875 h 923925"/>
                <a:gd name="connsiteX2" fmla="*/ 181 w 114672"/>
                <a:gd name="connsiteY2" fmla="*/ 295275 h 923925"/>
                <a:gd name="connsiteX3" fmla="*/ 114481 w 114672"/>
                <a:gd name="connsiteY3" fmla="*/ 476250 h 923925"/>
                <a:gd name="connsiteX4" fmla="*/ 28756 w 114672"/>
                <a:gd name="connsiteY4" fmla="*/ 647700 h 923925"/>
                <a:gd name="connsiteX5" fmla="*/ 85906 w 114672"/>
                <a:gd name="connsiteY5" fmla="*/ 838200 h 923925"/>
                <a:gd name="connsiteX6" fmla="*/ 85906 w 114672"/>
                <a:gd name="connsiteY6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72" h="923925">
                  <a:moveTo>
                    <a:pt x="181" y="0"/>
                  </a:moveTo>
                  <a:cubicBezTo>
                    <a:pt x="43043" y="46831"/>
                    <a:pt x="85906" y="93663"/>
                    <a:pt x="85906" y="142875"/>
                  </a:cubicBezTo>
                  <a:cubicBezTo>
                    <a:pt x="85906" y="192087"/>
                    <a:pt x="-4582" y="239713"/>
                    <a:pt x="181" y="295275"/>
                  </a:cubicBezTo>
                  <a:cubicBezTo>
                    <a:pt x="4944" y="350838"/>
                    <a:pt x="109719" y="417513"/>
                    <a:pt x="114481" y="476250"/>
                  </a:cubicBezTo>
                  <a:cubicBezTo>
                    <a:pt x="119244" y="534988"/>
                    <a:pt x="33519" y="587375"/>
                    <a:pt x="28756" y="647700"/>
                  </a:cubicBezTo>
                  <a:cubicBezTo>
                    <a:pt x="23994" y="708025"/>
                    <a:pt x="76381" y="792163"/>
                    <a:pt x="85906" y="838200"/>
                  </a:cubicBezTo>
                  <a:cubicBezTo>
                    <a:pt x="95431" y="884238"/>
                    <a:pt x="90668" y="904081"/>
                    <a:pt x="85906" y="9239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963338" y="2009774"/>
              <a:ext cx="114672" cy="923925"/>
            </a:xfrm>
            <a:custGeom>
              <a:avLst/>
              <a:gdLst>
                <a:gd name="connsiteX0" fmla="*/ 181 w 114672"/>
                <a:gd name="connsiteY0" fmla="*/ 0 h 923925"/>
                <a:gd name="connsiteX1" fmla="*/ 85906 w 114672"/>
                <a:gd name="connsiteY1" fmla="*/ 142875 h 923925"/>
                <a:gd name="connsiteX2" fmla="*/ 181 w 114672"/>
                <a:gd name="connsiteY2" fmla="*/ 295275 h 923925"/>
                <a:gd name="connsiteX3" fmla="*/ 114481 w 114672"/>
                <a:gd name="connsiteY3" fmla="*/ 476250 h 923925"/>
                <a:gd name="connsiteX4" fmla="*/ 28756 w 114672"/>
                <a:gd name="connsiteY4" fmla="*/ 647700 h 923925"/>
                <a:gd name="connsiteX5" fmla="*/ 85906 w 114672"/>
                <a:gd name="connsiteY5" fmla="*/ 838200 h 923925"/>
                <a:gd name="connsiteX6" fmla="*/ 85906 w 114672"/>
                <a:gd name="connsiteY6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72" h="923925">
                  <a:moveTo>
                    <a:pt x="181" y="0"/>
                  </a:moveTo>
                  <a:cubicBezTo>
                    <a:pt x="43043" y="46831"/>
                    <a:pt x="85906" y="93663"/>
                    <a:pt x="85906" y="142875"/>
                  </a:cubicBezTo>
                  <a:cubicBezTo>
                    <a:pt x="85906" y="192087"/>
                    <a:pt x="-4582" y="239713"/>
                    <a:pt x="181" y="295275"/>
                  </a:cubicBezTo>
                  <a:cubicBezTo>
                    <a:pt x="4944" y="350838"/>
                    <a:pt x="109719" y="417513"/>
                    <a:pt x="114481" y="476250"/>
                  </a:cubicBezTo>
                  <a:cubicBezTo>
                    <a:pt x="119244" y="534988"/>
                    <a:pt x="33519" y="587375"/>
                    <a:pt x="28756" y="647700"/>
                  </a:cubicBezTo>
                  <a:cubicBezTo>
                    <a:pt x="23994" y="708025"/>
                    <a:pt x="76381" y="792163"/>
                    <a:pt x="85906" y="838200"/>
                  </a:cubicBezTo>
                  <a:cubicBezTo>
                    <a:pt x="95431" y="884238"/>
                    <a:pt x="90668" y="904081"/>
                    <a:pt x="85906" y="9239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79317" y="2009774"/>
              <a:ext cx="114672" cy="923925"/>
            </a:xfrm>
            <a:custGeom>
              <a:avLst/>
              <a:gdLst>
                <a:gd name="connsiteX0" fmla="*/ 181 w 114672"/>
                <a:gd name="connsiteY0" fmla="*/ 0 h 923925"/>
                <a:gd name="connsiteX1" fmla="*/ 85906 w 114672"/>
                <a:gd name="connsiteY1" fmla="*/ 142875 h 923925"/>
                <a:gd name="connsiteX2" fmla="*/ 181 w 114672"/>
                <a:gd name="connsiteY2" fmla="*/ 295275 h 923925"/>
                <a:gd name="connsiteX3" fmla="*/ 114481 w 114672"/>
                <a:gd name="connsiteY3" fmla="*/ 476250 h 923925"/>
                <a:gd name="connsiteX4" fmla="*/ 28756 w 114672"/>
                <a:gd name="connsiteY4" fmla="*/ 647700 h 923925"/>
                <a:gd name="connsiteX5" fmla="*/ 85906 w 114672"/>
                <a:gd name="connsiteY5" fmla="*/ 838200 h 923925"/>
                <a:gd name="connsiteX6" fmla="*/ 85906 w 114672"/>
                <a:gd name="connsiteY6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72" h="923925">
                  <a:moveTo>
                    <a:pt x="181" y="0"/>
                  </a:moveTo>
                  <a:cubicBezTo>
                    <a:pt x="43043" y="46831"/>
                    <a:pt x="85906" y="93663"/>
                    <a:pt x="85906" y="142875"/>
                  </a:cubicBezTo>
                  <a:cubicBezTo>
                    <a:pt x="85906" y="192087"/>
                    <a:pt x="-4582" y="239713"/>
                    <a:pt x="181" y="295275"/>
                  </a:cubicBezTo>
                  <a:cubicBezTo>
                    <a:pt x="4944" y="350838"/>
                    <a:pt x="109719" y="417513"/>
                    <a:pt x="114481" y="476250"/>
                  </a:cubicBezTo>
                  <a:cubicBezTo>
                    <a:pt x="119244" y="534988"/>
                    <a:pt x="33519" y="587375"/>
                    <a:pt x="28756" y="647700"/>
                  </a:cubicBezTo>
                  <a:cubicBezTo>
                    <a:pt x="23994" y="708025"/>
                    <a:pt x="76381" y="792163"/>
                    <a:pt x="85906" y="838200"/>
                  </a:cubicBezTo>
                  <a:cubicBezTo>
                    <a:pt x="95431" y="884238"/>
                    <a:pt x="90668" y="904081"/>
                    <a:pt x="85906" y="9239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" name="Straight Connector 18"/>
            <p:cNvCxnSpPr>
              <a:stCxn id="15" idx="1"/>
              <a:endCxn id="18" idx="1"/>
            </p:cNvCxnSpPr>
            <p:nvPr/>
          </p:nvCxnSpPr>
          <p:spPr>
            <a:xfrm>
              <a:off x="6819900" y="2152649"/>
              <a:ext cx="34532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33994" y="2295524"/>
              <a:ext cx="34532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8754" y="2481261"/>
              <a:ext cx="34532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774994" y="2643186"/>
              <a:ext cx="34532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228599" y="2954886"/>
          <a:ext cx="8562976" cy="3319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0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0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84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Example</a:t>
                      </a:r>
                      <a:r>
                        <a:rPr lang="en-US" b="1" baseline="0"/>
                        <a:t> Architecture</a:t>
                      </a:r>
                      <a:endParaRPr lang="en-US" b="1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Multicore CPUs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x86</a:t>
                      </a:r>
                      <a:r>
                        <a:rPr lang="en-US" baseline="0"/>
                        <a:t> SSE/AVX </a:t>
                      </a:r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GPUs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47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5"/>
                          </a:solidFill>
                        </a:rPr>
                        <a:t>Pros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/>
                          </a:solidFill>
                        </a:rPr>
                        <a:t>More general: supports TLP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/>
                          </a:solidFill>
                        </a:rPr>
                        <a:t>Can mix sequential &amp;</a:t>
                      </a:r>
                      <a:r>
                        <a:rPr lang="en-US" baseline="0">
                          <a:solidFill>
                            <a:schemeClr val="accent5"/>
                          </a:solidFill>
                        </a:rPr>
                        <a:t> parallel code</a:t>
                      </a:r>
                      <a:endParaRPr lang="en-US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/>
                          </a:solidFill>
                        </a:rPr>
                        <a:t>Easier to program Gather/Scatter operations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84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C00000"/>
                          </a:solidFill>
                        </a:rPr>
                        <a:t>Cons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Inefficient</a:t>
                      </a:r>
                      <a:r>
                        <a:rPr lang="en-US" baseline="0">
                          <a:solidFill>
                            <a:srgbClr val="C00000"/>
                          </a:solidFill>
                        </a:rPr>
                        <a:t> for data parallelism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Gather/Scatter can be awkward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>
                          <a:solidFill>
                            <a:srgbClr val="C00000"/>
                          </a:solidFill>
                        </a:rPr>
                        <a:t>Divergence kills performance</a:t>
                      </a:r>
                      <a:endParaRPr lang="en-US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Horizontal Scroll 23"/>
          <p:cNvSpPr/>
          <p:nvPr/>
        </p:nvSpPr>
        <p:spPr>
          <a:xfrm>
            <a:off x="76200" y="6096000"/>
            <a:ext cx="3886200" cy="855525"/>
          </a:xfrm>
          <a:prstGeom prst="horizontalScroll">
            <a:avLst>
              <a:gd name="adj" fmla="val 16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Source: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Arkaprava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Basu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CSA, IISc</a:t>
            </a:r>
          </a:p>
        </p:txBody>
      </p:sp>
    </p:spTree>
    <p:extLst>
      <p:ext uri="{BB962C8B-B14F-4D97-AF65-F5344CB8AC3E}">
        <p14:creationId xmlns:p14="http://schemas.microsoft.com/office/powerpoint/2010/main" val="811054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Divergence  Problem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600" dirty="0"/>
              <a:t>GPU uses SIMD pipeline to save area on control logic.</a:t>
            </a:r>
          </a:p>
          <a:p>
            <a:pPr lvl="1"/>
            <a:r>
              <a:rPr lang="en-US" sz="2200" dirty="0"/>
              <a:t>Group scalar threads into warps</a:t>
            </a:r>
          </a:p>
          <a:p>
            <a:r>
              <a:rPr lang="en-US" sz="2600" i="1" u="sng" dirty="0"/>
              <a:t>Branch divergence</a:t>
            </a:r>
            <a:r>
              <a:rPr lang="en-US" sz="2600" dirty="0"/>
              <a:t> occurs when threads inside warps branches to different execution paths.</a:t>
            </a:r>
          </a:p>
        </p:txBody>
      </p:sp>
      <p:sp>
        <p:nvSpPr>
          <p:cNvPr id="67" name="Date Placeholder 6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743200" cy="231775"/>
          </a:xfrm>
        </p:spPr>
        <p:txBody>
          <a:bodyPr/>
          <a:lstStyle/>
          <a:p>
            <a:r>
              <a:rPr lang="en-US" altLang="ja-JP" dirty="0"/>
              <a:t>Wilson Fung, Ivan Sham, George Yuan, Tor </a:t>
            </a:r>
            <a:r>
              <a:rPr lang="en-US" altLang="ja-JP" dirty="0" err="1"/>
              <a:t>Aamodt</a:t>
            </a:r>
            <a:endParaRPr lang="en-US" altLang="en-US" dirty="0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>
          <a:xfrm>
            <a:off x="3124199" y="6248400"/>
            <a:ext cx="4943475" cy="685800"/>
          </a:xfrm>
        </p:spPr>
        <p:txBody>
          <a:bodyPr/>
          <a:lstStyle/>
          <a:p>
            <a:r>
              <a:rPr lang="en-US" altLang="en-US" dirty="0"/>
              <a:t>Dynamic Warp Formation and Scheduling</a:t>
            </a:r>
          </a:p>
          <a:p>
            <a:r>
              <a:rPr lang="en-US" altLang="en-US" dirty="0"/>
              <a:t>for Efficient GPU Control Flow</a:t>
            </a: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C83E-B5D0-4D6E-9665-3C168EDBD69F}" type="slidenum">
              <a:rPr lang="en-US" altLang="en-US"/>
              <a:pPr/>
              <a:t>55</a:t>
            </a:fld>
            <a:endParaRPr lang="en-US" altLang="en-US"/>
          </a:p>
        </p:txBody>
      </p:sp>
      <p:grpSp>
        <p:nvGrpSpPr>
          <p:cNvPr id="82014" name="Group 94"/>
          <p:cNvGrpSpPr>
            <a:grpSpLocks/>
          </p:cNvGrpSpPr>
          <p:nvPr/>
        </p:nvGrpSpPr>
        <p:grpSpPr bwMode="auto">
          <a:xfrm>
            <a:off x="6262688" y="1776413"/>
            <a:ext cx="2265362" cy="576262"/>
            <a:chOff x="3944" y="1361"/>
            <a:chExt cx="1427" cy="363"/>
          </a:xfrm>
        </p:grpSpPr>
        <p:sp>
          <p:nvSpPr>
            <p:cNvPr id="81932" name="Rectangle 12"/>
            <p:cNvSpPr>
              <a:spLocks noChangeArrowheads="1"/>
            </p:cNvSpPr>
            <p:nvPr/>
          </p:nvSpPr>
          <p:spPr bwMode="auto">
            <a:xfrm>
              <a:off x="3944" y="1361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24" name="Line 4"/>
            <p:cNvSpPr>
              <a:spLocks noChangeShapeType="1"/>
            </p:cNvSpPr>
            <p:nvPr/>
          </p:nvSpPr>
          <p:spPr bwMode="auto">
            <a:xfrm>
              <a:off x="4065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5" name="Line 5"/>
            <p:cNvSpPr>
              <a:spLocks noChangeShapeType="1"/>
            </p:cNvSpPr>
            <p:nvPr/>
          </p:nvSpPr>
          <p:spPr bwMode="auto">
            <a:xfrm>
              <a:off x="4234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6" name="Line 6"/>
            <p:cNvSpPr>
              <a:spLocks noChangeShapeType="1"/>
            </p:cNvSpPr>
            <p:nvPr/>
          </p:nvSpPr>
          <p:spPr bwMode="auto">
            <a:xfrm>
              <a:off x="4404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7" name="Line 7"/>
            <p:cNvSpPr>
              <a:spLocks noChangeShapeType="1"/>
            </p:cNvSpPr>
            <p:nvPr/>
          </p:nvSpPr>
          <p:spPr bwMode="auto">
            <a:xfrm>
              <a:off x="4573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8" name="Line 8"/>
            <p:cNvSpPr>
              <a:spLocks noChangeShapeType="1"/>
            </p:cNvSpPr>
            <p:nvPr/>
          </p:nvSpPr>
          <p:spPr bwMode="auto">
            <a:xfrm>
              <a:off x="4742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29" name="Line 9"/>
            <p:cNvSpPr>
              <a:spLocks noChangeShapeType="1"/>
            </p:cNvSpPr>
            <p:nvPr/>
          </p:nvSpPr>
          <p:spPr bwMode="auto">
            <a:xfrm>
              <a:off x="4911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Line 10"/>
            <p:cNvSpPr>
              <a:spLocks noChangeShapeType="1"/>
            </p:cNvSpPr>
            <p:nvPr/>
          </p:nvSpPr>
          <p:spPr bwMode="auto">
            <a:xfrm>
              <a:off x="5081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1" name="Line 11"/>
            <p:cNvSpPr>
              <a:spLocks noChangeShapeType="1"/>
            </p:cNvSpPr>
            <p:nvPr/>
          </p:nvSpPr>
          <p:spPr bwMode="auto">
            <a:xfrm>
              <a:off x="5250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15" name="Group 95"/>
          <p:cNvGrpSpPr>
            <a:grpSpLocks/>
          </p:cNvGrpSpPr>
          <p:nvPr/>
        </p:nvGrpSpPr>
        <p:grpSpPr bwMode="auto">
          <a:xfrm>
            <a:off x="6262688" y="2468563"/>
            <a:ext cx="2265362" cy="576262"/>
            <a:chOff x="3944" y="1797"/>
            <a:chExt cx="1427" cy="363"/>
          </a:xfrm>
        </p:grpSpPr>
        <p:sp>
          <p:nvSpPr>
            <p:cNvPr id="81933" name="Rectangle 13"/>
            <p:cNvSpPr>
              <a:spLocks noChangeArrowheads="1"/>
            </p:cNvSpPr>
            <p:nvPr/>
          </p:nvSpPr>
          <p:spPr bwMode="auto">
            <a:xfrm>
              <a:off x="3944" y="1797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4" name="Line 14"/>
            <p:cNvSpPr>
              <a:spLocks noChangeShapeType="1"/>
            </p:cNvSpPr>
            <p:nvPr/>
          </p:nvSpPr>
          <p:spPr bwMode="auto">
            <a:xfrm>
              <a:off x="4065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5" name="Line 15"/>
            <p:cNvSpPr>
              <a:spLocks noChangeShapeType="1"/>
            </p:cNvSpPr>
            <p:nvPr/>
          </p:nvSpPr>
          <p:spPr bwMode="auto">
            <a:xfrm>
              <a:off x="4234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6" name="Line 16"/>
            <p:cNvSpPr>
              <a:spLocks noChangeShapeType="1"/>
            </p:cNvSpPr>
            <p:nvPr/>
          </p:nvSpPr>
          <p:spPr bwMode="auto">
            <a:xfrm>
              <a:off x="4404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7" name="Line 17"/>
            <p:cNvSpPr>
              <a:spLocks noChangeShapeType="1"/>
            </p:cNvSpPr>
            <p:nvPr/>
          </p:nvSpPr>
          <p:spPr bwMode="auto">
            <a:xfrm>
              <a:off x="4573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8" name="Line 18"/>
            <p:cNvSpPr>
              <a:spLocks noChangeShapeType="1"/>
            </p:cNvSpPr>
            <p:nvPr/>
          </p:nvSpPr>
          <p:spPr bwMode="auto">
            <a:xfrm>
              <a:off x="4742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9" name="Line 19"/>
            <p:cNvSpPr>
              <a:spLocks noChangeShapeType="1"/>
            </p:cNvSpPr>
            <p:nvPr/>
          </p:nvSpPr>
          <p:spPr bwMode="auto">
            <a:xfrm>
              <a:off x="4911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0" name="Line 20"/>
            <p:cNvSpPr>
              <a:spLocks noChangeShapeType="1"/>
            </p:cNvSpPr>
            <p:nvPr/>
          </p:nvSpPr>
          <p:spPr bwMode="auto">
            <a:xfrm>
              <a:off x="5081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1" name="Line 21"/>
            <p:cNvSpPr>
              <a:spLocks noChangeShapeType="1"/>
            </p:cNvSpPr>
            <p:nvPr/>
          </p:nvSpPr>
          <p:spPr bwMode="auto">
            <a:xfrm>
              <a:off x="5250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16" name="Group 96"/>
          <p:cNvGrpSpPr>
            <a:grpSpLocks/>
          </p:cNvGrpSpPr>
          <p:nvPr/>
        </p:nvGrpSpPr>
        <p:grpSpPr bwMode="auto">
          <a:xfrm>
            <a:off x="6262688" y="3159125"/>
            <a:ext cx="2265362" cy="576263"/>
            <a:chOff x="3944" y="2232"/>
            <a:chExt cx="1427" cy="363"/>
          </a:xfrm>
        </p:grpSpPr>
        <p:sp>
          <p:nvSpPr>
            <p:cNvPr id="81951" name="Rectangle 31"/>
            <p:cNvSpPr>
              <a:spLocks noChangeArrowheads="1"/>
            </p:cNvSpPr>
            <p:nvPr/>
          </p:nvSpPr>
          <p:spPr bwMode="auto">
            <a:xfrm>
              <a:off x="3944" y="2232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52" name="Line 32"/>
            <p:cNvSpPr>
              <a:spLocks noChangeShapeType="1"/>
            </p:cNvSpPr>
            <p:nvPr/>
          </p:nvSpPr>
          <p:spPr bwMode="auto">
            <a:xfrm>
              <a:off x="4065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4" name="Line 34"/>
            <p:cNvSpPr>
              <a:spLocks noChangeShapeType="1"/>
            </p:cNvSpPr>
            <p:nvPr/>
          </p:nvSpPr>
          <p:spPr bwMode="auto">
            <a:xfrm>
              <a:off x="4404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5" name="Line 35"/>
            <p:cNvSpPr>
              <a:spLocks noChangeShapeType="1"/>
            </p:cNvSpPr>
            <p:nvPr/>
          </p:nvSpPr>
          <p:spPr bwMode="auto">
            <a:xfrm>
              <a:off x="4573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59" name="Line 39"/>
            <p:cNvSpPr>
              <a:spLocks noChangeShapeType="1"/>
            </p:cNvSpPr>
            <p:nvPr/>
          </p:nvSpPr>
          <p:spPr bwMode="auto">
            <a:xfrm>
              <a:off x="5250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17" name="Group 97"/>
          <p:cNvGrpSpPr>
            <a:grpSpLocks/>
          </p:cNvGrpSpPr>
          <p:nvPr/>
        </p:nvGrpSpPr>
        <p:grpSpPr bwMode="auto">
          <a:xfrm>
            <a:off x="6262688" y="3851275"/>
            <a:ext cx="2265362" cy="576263"/>
            <a:chOff x="3944" y="2668"/>
            <a:chExt cx="1427" cy="363"/>
          </a:xfrm>
        </p:grpSpPr>
        <p:sp>
          <p:nvSpPr>
            <p:cNvPr id="81960" name="Rectangle 40"/>
            <p:cNvSpPr>
              <a:spLocks noChangeArrowheads="1"/>
            </p:cNvSpPr>
            <p:nvPr/>
          </p:nvSpPr>
          <p:spPr bwMode="auto">
            <a:xfrm>
              <a:off x="3944" y="2668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62" name="Line 42"/>
            <p:cNvSpPr>
              <a:spLocks noChangeShapeType="1"/>
            </p:cNvSpPr>
            <p:nvPr/>
          </p:nvSpPr>
          <p:spPr bwMode="auto">
            <a:xfrm>
              <a:off x="4234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5" name="Line 45"/>
            <p:cNvSpPr>
              <a:spLocks noChangeShapeType="1"/>
            </p:cNvSpPr>
            <p:nvPr/>
          </p:nvSpPr>
          <p:spPr bwMode="auto">
            <a:xfrm>
              <a:off x="4742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6" name="Line 46"/>
            <p:cNvSpPr>
              <a:spLocks noChangeShapeType="1"/>
            </p:cNvSpPr>
            <p:nvPr/>
          </p:nvSpPr>
          <p:spPr bwMode="auto">
            <a:xfrm>
              <a:off x="4911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7" name="Line 47"/>
            <p:cNvSpPr>
              <a:spLocks noChangeShapeType="1"/>
            </p:cNvSpPr>
            <p:nvPr/>
          </p:nvSpPr>
          <p:spPr bwMode="auto">
            <a:xfrm>
              <a:off x="5081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018" name="Group 98"/>
          <p:cNvGrpSpPr>
            <a:grpSpLocks/>
          </p:cNvGrpSpPr>
          <p:nvPr/>
        </p:nvGrpSpPr>
        <p:grpSpPr bwMode="auto">
          <a:xfrm>
            <a:off x="6262688" y="4541838"/>
            <a:ext cx="2265362" cy="576262"/>
            <a:chOff x="3944" y="3103"/>
            <a:chExt cx="1427" cy="363"/>
          </a:xfrm>
        </p:grpSpPr>
        <p:sp>
          <p:nvSpPr>
            <p:cNvPr id="81969" name="Rectangle 49"/>
            <p:cNvSpPr>
              <a:spLocks noChangeArrowheads="1"/>
            </p:cNvSpPr>
            <p:nvPr/>
          </p:nvSpPr>
          <p:spPr bwMode="auto">
            <a:xfrm>
              <a:off x="3944" y="3103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0" name="Line 50"/>
            <p:cNvSpPr>
              <a:spLocks noChangeShapeType="1"/>
            </p:cNvSpPr>
            <p:nvPr/>
          </p:nvSpPr>
          <p:spPr bwMode="auto">
            <a:xfrm>
              <a:off x="4065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1" name="Line 51"/>
            <p:cNvSpPr>
              <a:spLocks noChangeShapeType="1"/>
            </p:cNvSpPr>
            <p:nvPr/>
          </p:nvSpPr>
          <p:spPr bwMode="auto">
            <a:xfrm>
              <a:off x="4234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2" name="Line 52"/>
            <p:cNvSpPr>
              <a:spLocks noChangeShapeType="1"/>
            </p:cNvSpPr>
            <p:nvPr/>
          </p:nvSpPr>
          <p:spPr bwMode="auto">
            <a:xfrm>
              <a:off x="4404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3" name="Line 53"/>
            <p:cNvSpPr>
              <a:spLocks noChangeShapeType="1"/>
            </p:cNvSpPr>
            <p:nvPr/>
          </p:nvSpPr>
          <p:spPr bwMode="auto">
            <a:xfrm>
              <a:off x="4573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4" name="Line 54"/>
            <p:cNvSpPr>
              <a:spLocks noChangeShapeType="1"/>
            </p:cNvSpPr>
            <p:nvPr/>
          </p:nvSpPr>
          <p:spPr bwMode="auto">
            <a:xfrm>
              <a:off x="4742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5" name="Line 55"/>
            <p:cNvSpPr>
              <a:spLocks noChangeShapeType="1"/>
            </p:cNvSpPr>
            <p:nvPr/>
          </p:nvSpPr>
          <p:spPr bwMode="auto">
            <a:xfrm>
              <a:off x="4911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6" name="Line 56"/>
            <p:cNvSpPr>
              <a:spLocks noChangeShapeType="1"/>
            </p:cNvSpPr>
            <p:nvPr/>
          </p:nvSpPr>
          <p:spPr bwMode="auto">
            <a:xfrm>
              <a:off x="5081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Line 57"/>
            <p:cNvSpPr>
              <a:spLocks noChangeShapeType="1"/>
            </p:cNvSpPr>
            <p:nvPr/>
          </p:nvSpPr>
          <p:spPr bwMode="auto">
            <a:xfrm>
              <a:off x="5250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8" name="Rectangle 58"/>
          <p:cNvSpPr>
            <a:spLocks noChangeArrowheads="1"/>
          </p:cNvSpPr>
          <p:nvPr/>
        </p:nvSpPr>
        <p:spPr bwMode="auto">
          <a:xfrm>
            <a:off x="6186488" y="3121025"/>
            <a:ext cx="2419350" cy="13446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999" name="Group 79"/>
          <p:cNvGrpSpPr>
            <a:grpSpLocks/>
          </p:cNvGrpSpPr>
          <p:nvPr/>
        </p:nvGrpSpPr>
        <p:grpSpPr bwMode="auto">
          <a:xfrm>
            <a:off x="4765675" y="1892300"/>
            <a:ext cx="1343025" cy="3073400"/>
            <a:chOff x="3001" y="1193"/>
            <a:chExt cx="846" cy="1936"/>
          </a:xfrm>
        </p:grpSpPr>
        <p:sp>
          <p:nvSpPr>
            <p:cNvPr id="81979" name="Rectangle 59"/>
            <p:cNvSpPr>
              <a:spLocks noChangeArrowheads="1"/>
            </p:cNvSpPr>
            <p:nvPr/>
          </p:nvSpPr>
          <p:spPr bwMode="auto">
            <a:xfrm>
              <a:off x="3170" y="1193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84" name="Rectangle 64"/>
            <p:cNvSpPr>
              <a:spLocks noChangeArrowheads="1"/>
            </p:cNvSpPr>
            <p:nvPr/>
          </p:nvSpPr>
          <p:spPr bwMode="auto">
            <a:xfrm>
              <a:off x="3170" y="162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Branch</a:t>
              </a:r>
            </a:p>
          </p:txBody>
        </p:sp>
        <p:sp>
          <p:nvSpPr>
            <p:cNvPr id="81985" name="Rectangle 65"/>
            <p:cNvSpPr>
              <a:spLocks noChangeArrowheads="1"/>
            </p:cNvSpPr>
            <p:nvPr/>
          </p:nvSpPr>
          <p:spPr bwMode="auto">
            <a:xfrm>
              <a:off x="3339" y="2064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Path A</a:t>
              </a:r>
            </a:p>
          </p:txBody>
        </p:sp>
        <p:sp>
          <p:nvSpPr>
            <p:cNvPr id="81986" name="Rectangle 66"/>
            <p:cNvSpPr>
              <a:spLocks noChangeArrowheads="1"/>
            </p:cNvSpPr>
            <p:nvPr/>
          </p:nvSpPr>
          <p:spPr bwMode="auto">
            <a:xfrm>
              <a:off x="3001" y="249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Path B</a:t>
              </a:r>
            </a:p>
          </p:txBody>
        </p:sp>
        <p:sp>
          <p:nvSpPr>
            <p:cNvPr id="81987" name="Rectangle 67"/>
            <p:cNvSpPr>
              <a:spLocks noChangeArrowheads="1"/>
            </p:cNvSpPr>
            <p:nvPr/>
          </p:nvSpPr>
          <p:spPr bwMode="auto">
            <a:xfrm>
              <a:off x="3170" y="2935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1988" name="AutoShape 68"/>
            <p:cNvCxnSpPr>
              <a:cxnSpLocks noChangeShapeType="1"/>
              <a:stCxn id="81979" idx="2"/>
              <a:endCxn id="81984" idx="0"/>
            </p:cNvCxnSpPr>
            <p:nvPr/>
          </p:nvCxnSpPr>
          <p:spPr bwMode="auto">
            <a:xfrm rot="5400000">
              <a:off x="3312" y="1508"/>
              <a:ext cx="2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995" name="AutoShape 75"/>
            <p:cNvCxnSpPr>
              <a:cxnSpLocks noChangeShapeType="1"/>
              <a:stCxn id="81984" idx="2"/>
              <a:endCxn id="81986" idx="0"/>
            </p:cNvCxnSpPr>
            <p:nvPr/>
          </p:nvCxnSpPr>
          <p:spPr bwMode="auto">
            <a:xfrm rot="5400000">
              <a:off x="3011" y="2076"/>
              <a:ext cx="658" cy="169"/>
            </a:xfrm>
            <a:prstGeom prst="curvedConnector3">
              <a:avLst>
                <a:gd name="adj1" fmla="val 2006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996" name="AutoShape 76"/>
            <p:cNvCxnSpPr>
              <a:cxnSpLocks noChangeShapeType="1"/>
              <a:stCxn id="81984" idx="2"/>
              <a:endCxn id="81985" idx="0"/>
            </p:cNvCxnSpPr>
            <p:nvPr/>
          </p:nvCxnSpPr>
          <p:spPr bwMode="auto">
            <a:xfrm rot="16200000" flipH="1">
              <a:off x="3397" y="1859"/>
              <a:ext cx="223" cy="169"/>
            </a:xfrm>
            <a:prstGeom prst="curvedConnector3">
              <a:avLst>
                <a:gd name="adj1" fmla="val 4977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997" name="AutoShape 77"/>
            <p:cNvCxnSpPr>
              <a:cxnSpLocks noChangeShapeType="1"/>
              <a:stCxn id="81985" idx="2"/>
              <a:endCxn id="81987" idx="0"/>
            </p:cNvCxnSpPr>
            <p:nvPr/>
          </p:nvCxnSpPr>
          <p:spPr bwMode="auto">
            <a:xfrm rot="5400000">
              <a:off x="3179" y="2512"/>
              <a:ext cx="659" cy="169"/>
            </a:xfrm>
            <a:prstGeom prst="curvedConnector3">
              <a:avLst>
                <a:gd name="adj1" fmla="val 8285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998" name="AutoShape 78"/>
            <p:cNvCxnSpPr>
              <a:cxnSpLocks noChangeShapeType="1"/>
              <a:stCxn id="81986" idx="2"/>
              <a:endCxn id="81987" idx="0"/>
            </p:cNvCxnSpPr>
            <p:nvPr/>
          </p:nvCxnSpPr>
          <p:spPr bwMode="auto">
            <a:xfrm rot="16200000" flipH="1">
              <a:off x="3228" y="2729"/>
              <a:ext cx="224" cy="16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2004" name="Rectangle 84"/>
          <p:cNvSpPr>
            <a:spLocks noChangeArrowheads="1"/>
          </p:cNvSpPr>
          <p:nvPr/>
        </p:nvSpPr>
        <p:spPr bwMode="auto">
          <a:xfrm>
            <a:off x="5033963" y="1892300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5" name="Rectangle 85"/>
          <p:cNvSpPr>
            <a:spLocks noChangeArrowheads="1"/>
          </p:cNvSpPr>
          <p:nvPr/>
        </p:nvSpPr>
        <p:spPr bwMode="auto">
          <a:xfrm>
            <a:off x="5033963" y="2584450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82006" name="Rectangle 86"/>
          <p:cNvSpPr>
            <a:spLocks noChangeArrowheads="1"/>
          </p:cNvSpPr>
          <p:nvPr/>
        </p:nvSpPr>
        <p:spPr bwMode="auto">
          <a:xfrm>
            <a:off x="5302250" y="3275013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Path A</a:t>
            </a:r>
          </a:p>
        </p:txBody>
      </p:sp>
      <p:sp>
        <p:nvSpPr>
          <p:cNvPr id="82007" name="Rectangle 87"/>
          <p:cNvSpPr>
            <a:spLocks noChangeArrowheads="1"/>
          </p:cNvSpPr>
          <p:nvPr/>
        </p:nvSpPr>
        <p:spPr bwMode="auto">
          <a:xfrm>
            <a:off x="4765675" y="396557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Path B</a:t>
            </a:r>
          </a:p>
        </p:txBody>
      </p:sp>
      <p:sp>
        <p:nvSpPr>
          <p:cNvPr id="82008" name="Rectangle 88"/>
          <p:cNvSpPr>
            <a:spLocks noChangeArrowheads="1"/>
          </p:cNvSpPr>
          <p:nvPr/>
        </p:nvSpPr>
        <p:spPr bwMode="auto">
          <a:xfrm>
            <a:off x="5033963" y="465772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022" name="Group 102"/>
          <p:cNvGrpSpPr>
            <a:grpSpLocks/>
          </p:cNvGrpSpPr>
          <p:nvPr/>
        </p:nvGrpSpPr>
        <p:grpSpPr bwMode="auto">
          <a:xfrm>
            <a:off x="5073650" y="2814638"/>
            <a:ext cx="690563" cy="384175"/>
            <a:chOff x="3195" y="2015"/>
            <a:chExt cx="435" cy="242"/>
          </a:xfrm>
        </p:grpSpPr>
        <p:sp>
          <p:nvSpPr>
            <p:cNvPr id="82020" name="AutoShape 100"/>
            <p:cNvSpPr>
              <a:spLocks noChangeArrowheads="1"/>
            </p:cNvSpPr>
            <p:nvPr/>
          </p:nvSpPr>
          <p:spPr bwMode="auto">
            <a:xfrm>
              <a:off x="3195" y="2015"/>
              <a:ext cx="435" cy="242"/>
            </a:xfrm>
            <a:prstGeom prst="irregularSeal1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1" name="AutoShape 101"/>
            <p:cNvSpPr>
              <a:spLocks noChangeArrowheads="1"/>
            </p:cNvSpPr>
            <p:nvPr/>
          </p:nvSpPr>
          <p:spPr bwMode="auto">
            <a:xfrm>
              <a:off x="3267" y="2087"/>
              <a:ext cx="290" cy="97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24" name="Text Box 104"/>
          <p:cNvSpPr txBox="1">
            <a:spLocks noChangeArrowheads="1"/>
          </p:cNvSpPr>
          <p:nvPr/>
        </p:nvSpPr>
        <p:spPr bwMode="auto">
          <a:xfrm>
            <a:off x="731838" y="5653087"/>
            <a:ext cx="68590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</a:t>
            </a:r>
            <a:r>
              <a:rPr lang="en-US" sz="2800" b="1" dirty="0">
                <a:solidFill>
                  <a:srgbClr val="FF0000"/>
                </a:solidFill>
              </a:rPr>
              <a:t>erformance loss with SIMD width </a:t>
            </a:r>
            <a:r>
              <a:rPr lang="en-US" sz="2800" dirty="0">
                <a:solidFill>
                  <a:srgbClr val="FF0000"/>
                </a:solidFill>
              </a:rPr>
              <a:t>&lt; 32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7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8" grpId="0" animBg="1"/>
      <p:bldP spid="82004" grpId="0" animBg="1"/>
      <p:bldP spid="82004" grpId="1" animBg="1"/>
      <p:bldP spid="82005" grpId="0" animBg="1"/>
      <p:bldP spid="82005" grpId="1" animBg="1"/>
      <p:bldP spid="82006" grpId="0" animBg="1"/>
      <p:bldP spid="82006" grpId="1" animBg="1"/>
      <p:bldP spid="82007" grpId="0" animBg="1"/>
      <p:bldP spid="82007" grpId="1" animBg="1"/>
      <p:bldP spid="82008" grpId="0" animBg="1"/>
      <p:bldP spid="82008" grpId="1" animBg="1"/>
      <p:bldP spid="820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264400" cy="885825"/>
          </a:xfrm>
        </p:spPr>
        <p:txBody>
          <a:bodyPr/>
          <a:lstStyle/>
          <a:p>
            <a:r>
              <a:rPr lang="en-US" dirty="0"/>
              <a:t>PDOM-Based </a:t>
            </a:r>
            <a:r>
              <a:rPr lang="en-US" dirty="0" err="1"/>
              <a:t>Reconvergence</a:t>
            </a:r>
            <a:endParaRPr lang="en-US" dirty="0"/>
          </a:p>
        </p:txBody>
      </p:sp>
      <p:sp>
        <p:nvSpPr>
          <p:cNvPr id="209" name="Date Placeholder 6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743200" cy="231775"/>
          </a:xfrm>
        </p:spPr>
        <p:txBody>
          <a:bodyPr/>
          <a:lstStyle/>
          <a:p>
            <a:r>
              <a:rPr lang="en-US" altLang="ja-JP" dirty="0"/>
              <a:t>Wilson Fung, Ivan Sham, George Yuan, Tor </a:t>
            </a:r>
            <a:r>
              <a:rPr lang="en-US" altLang="ja-JP" dirty="0" err="1"/>
              <a:t>Aamodt</a:t>
            </a:r>
            <a:endParaRPr lang="en-US" altLang="en-US" dirty="0"/>
          </a:p>
        </p:txBody>
      </p:sp>
      <p:sp>
        <p:nvSpPr>
          <p:cNvPr id="210" name="Footer Placeholder 67"/>
          <p:cNvSpPr>
            <a:spLocks noGrp="1"/>
          </p:cNvSpPr>
          <p:nvPr>
            <p:ph type="ftr" sz="quarter" idx="11"/>
          </p:nvPr>
        </p:nvSpPr>
        <p:spPr>
          <a:xfrm>
            <a:off x="3124199" y="6248400"/>
            <a:ext cx="4943475" cy="685800"/>
          </a:xfrm>
        </p:spPr>
        <p:txBody>
          <a:bodyPr/>
          <a:lstStyle/>
          <a:p>
            <a:r>
              <a:rPr lang="en-US" altLang="en-US" dirty="0"/>
              <a:t>Dynamic Warp Formation and Scheduling</a:t>
            </a:r>
          </a:p>
          <a:p>
            <a:r>
              <a:rPr lang="en-US" altLang="en-US" dirty="0"/>
              <a:t>for Efficient GPU Control Flow</a:t>
            </a:r>
          </a:p>
        </p:txBody>
      </p:sp>
      <p:sp>
        <p:nvSpPr>
          <p:cNvPr id="208" name="Slide Number Placeholder 2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3163-5E63-4CE3-946A-CB55A61DD2B5}" type="slidenum">
              <a:rPr lang="en-US" altLang="en-US"/>
              <a:pPr/>
              <a:t>56</a:t>
            </a:fld>
            <a:endParaRPr lang="en-US" altLang="en-US"/>
          </a:p>
        </p:txBody>
      </p:sp>
      <p:grpSp>
        <p:nvGrpSpPr>
          <p:cNvPr id="58723" name="Group 355"/>
          <p:cNvGrpSpPr>
            <a:grpSpLocks/>
          </p:cNvGrpSpPr>
          <p:nvPr/>
        </p:nvGrpSpPr>
        <p:grpSpPr bwMode="auto">
          <a:xfrm>
            <a:off x="4187825" y="2084388"/>
            <a:ext cx="4300538" cy="192087"/>
            <a:chOff x="195" y="3273"/>
            <a:chExt cx="2709" cy="121"/>
          </a:xfrm>
        </p:grpSpPr>
        <p:grpSp>
          <p:nvGrpSpPr>
            <p:cNvPr id="58714" name="Group 346"/>
            <p:cNvGrpSpPr>
              <a:grpSpLocks/>
            </p:cNvGrpSpPr>
            <p:nvPr/>
          </p:nvGrpSpPr>
          <p:grpSpPr bwMode="auto">
            <a:xfrm>
              <a:off x="678" y="3273"/>
              <a:ext cx="2226" cy="121"/>
              <a:chOff x="3122" y="1652"/>
              <a:chExt cx="2226" cy="121"/>
            </a:xfrm>
          </p:grpSpPr>
          <p:sp>
            <p:nvSpPr>
              <p:cNvPr id="58715" name="Rectangle 347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716" name="Rectangle 348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G</a:t>
                </a:r>
              </a:p>
            </p:txBody>
          </p:sp>
          <p:sp>
            <p:nvSpPr>
              <p:cNvPr id="58717" name="Rectangle 349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  <p:grpSp>
          <p:nvGrpSpPr>
            <p:cNvPr id="58718" name="Group 350"/>
            <p:cNvGrpSpPr>
              <a:grpSpLocks/>
            </p:cNvGrpSpPr>
            <p:nvPr/>
          </p:nvGrpSpPr>
          <p:grpSpPr bwMode="auto">
            <a:xfrm>
              <a:off x="195" y="3273"/>
              <a:ext cx="478" cy="121"/>
              <a:chOff x="2638" y="1313"/>
              <a:chExt cx="478" cy="121"/>
            </a:xfrm>
          </p:grpSpPr>
          <p:cxnSp>
            <p:nvCxnSpPr>
              <p:cNvPr id="58719" name="AutoShape 351"/>
              <p:cNvCxnSpPr>
                <a:cxnSpLocks noChangeShapeType="1"/>
                <a:stCxn id="58720" idx="3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720" name="Rectangle 352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</p:grpSp>
      <p:grpSp>
        <p:nvGrpSpPr>
          <p:cNvPr id="58486" name="Group 118"/>
          <p:cNvGrpSpPr>
            <a:grpSpLocks/>
          </p:cNvGrpSpPr>
          <p:nvPr/>
        </p:nvGrpSpPr>
        <p:grpSpPr bwMode="auto">
          <a:xfrm>
            <a:off x="1076325" y="2197101"/>
            <a:ext cx="1622425" cy="2730500"/>
            <a:chOff x="678" y="1604"/>
            <a:chExt cx="1022" cy="1720"/>
          </a:xfrm>
        </p:grpSpPr>
        <p:cxnSp>
          <p:nvCxnSpPr>
            <p:cNvPr id="58499" name="AutoShape 131"/>
            <p:cNvCxnSpPr>
              <a:cxnSpLocks noChangeShapeType="1"/>
            </p:cNvCxnSpPr>
            <p:nvPr/>
          </p:nvCxnSpPr>
          <p:spPr bwMode="auto">
            <a:xfrm flipH="1">
              <a:off x="1137" y="1632"/>
              <a:ext cx="9" cy="4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487" name="Rectangle 119"/>
            <p:cNvSpPr>
              <a:spLocks noChangeArrowheads="1"/>
            </p:cNvSpPr>
            <p:nvPr/>
          </p:nvSpPr>
          <p:spPr bwMode="auto">
            <a:xfrm>
              <a:off x="945" y="2039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B</a:t>
              </a:r>
            </a:p>
          </p:txBody>
        </p:sp>
        <p:sp>
          <p:nvSpPr>
            <p:cNvPr id="58488" name="Rectangle 120"/>
            <p:cNvSpPr>
              <a:spLocks noChangeArrowheads="1"/>
            </p:cNvSpPr>
            <p:nvPr/>
          </p:nvSpPr>
          <p:spPr bwMode="auto">
            <a:xfrm>
              <a:off x="678" y="2378"/>
              <a:ext cx="468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C</a:t>
              </a:r>
            </a:p>
          </p:txBody>
        </p:sp>
        <p:sp>
          <p:nvSpPr>
            <p:cNvPr id="58489" name="Rectangle 121"/>
            <p:cNvSpPr>
              <a:spLocks noChangeArrowheads="1"/>
            </p:cNvSpPr>
            <p:nvPr/>
          </p:nvSpPr>
          <p:spPr bwMode="auto">
            <a:xfrm>
              <a:off x="1235" y="2378"/>
              <a:ext cx="465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D</a:t>
              </a:r>
            </a:p>
          </p:txBody>
        </p:sp>
        <p:sp>
          <p:nvSpPr>
            <p:cNvPr id="58490" name="Rectangle 122"/>
            <p:cNvSpPr>
              <a:spLocks noChangeArrowheads="1"/>
            </p:cNvSpPr>
            <p:nvPr/>
          </p:nvSpPr>
          <p:spPr bwMode="auto">
            <a:xfrm>
              <a:off x="945" y="2765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E</a:t>
              </a:r>
            </a:p>
          </p:txBody>
        </p:sp>
        <p:sp>
          <p:nvSpPr>
            <p:cNvPr id="58492" name="Rectangle 124"/>
            <p:cNvSpPr>
              <a:spLocks noChangeArrowheads="1"/>
            </p:cNvSpPr>
            <p:nvPr/>
          </p:nvSpPr>
          <p:spPr bwMode="auto">
            <a:xfrm>
              <a:off x="912" y="1604"/>
              <a:ext cx="468" cy="175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A</a:t>
              </a:r>
            </a:p>
          </p:txBody>
        </p:sp>
        <p:sp>
          <p:nvSpPr>
            <p:cNvPr id="58493" name="Rectangle 125"/>
            <p:cNvSpPr>
              <a:spLocks noChangeArrowheads="1"/>
            </p:cNvSpPr>
            <p:nvPr/>
          </p:nvSpPr>
          <p:spPr bwMode="auto">
            <a:xfrm>
              <a:off x="960" y="3148"/>
              <a:ext cx="468" cy="176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/>
            <a:p>
              <a:r>
                <a:rPr lang="en-US" sz="1600"/>
                <a:t>G</a:t>
              </a:r>
            </a:p>
          </p:txBody>
        </p:sp>
        <p:cxnSp>
          <p:nvCxnSpPr>
            <p:cNvPr id="58494" name="AutoShape 126"/>
            <p:cNvCxnSpPr>
              <a:cxnSpLocks noChangeShapeType="1"/>
              <a:stCxn id="58487" idx="2"/>
              <a:endCxn id="58489" idx="0"/>
            </p:cNvCxnSpPr>
            <p:nvPr/>
          </p:nvCxnSpPr>
          <p:spPr bwMode="auto">
            <a:xfrm>
              <a:off x="1179" y="2225"/>
              <a:ext cx="289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495" name="AutoShape 127"/>
            <p:cNvCxnSpPr>
              <a:cxnSpLocks noChangeShapeType="1"/>
              <a:stCxn id="58487" idx="2"/>
              <a:endCxn id="58488" idx="0"/>
            </p:cNvCxnSpPr>
            <p:nvPr/>
          </p:nvCxnSpPr>
          <p:spPr bwMode="auto">
            <a:xfrm flipH="1">
              <a:off x="912" y="2225"/>
              <a:ext cx="267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496" name="AutoShape 128"/>
            <p:cNvCxnSpPr>
              <a:cxnSpLocks noChangeShapeType="1"/>
              <a:stCxn id="58489" idx="2"/>
              <a:endCxn id="58490" idx="0"/>
            </p:cNvCxnSpPr>
            <p:nvPr/>
          </p:nvCxnSpPr>
          <p:spPr bwMode="auto">
            <a:xfrm flipH="1">
              <a:off x="1179" y="2558"/>
              <a:ext cx="289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497" name="AutoShape 129"/>
            <p:cNvCxnSpPr>
              <a:cxnSpLocks noChangeShapeType="1"/>
              <a:stCxn id="58488" idx="2"/>
              <a:endCxn id="58490" idx="0"/>
            </p:cNvCxnSpPr>
            <p:nvPr/>
          </p:nvCxnSpPr>
          <p:spPr bwMode="auto">
            <a:xfrm>
              <a:off x="912" y="2558"/>
              <a:ext cx="267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501" name="AutoShape 133"/>
            <p:cNvCxnSpPr>
              <a:cxnSpLocks noChangeShapeType="1"/>
              <a:stCxn id="58490" idx="2"/>
              <a:endCxn id="58493" idx="0"/>
            </p:cNvCxnSpPr>
            <p:nvPr/>
          </p:nvCxnSpPr>
          <p:spPr bwMode="auto">
            <a:xfrm>
              <a:off x="1179" y="2942"/>
              <a:ext cx="15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502" name="AutoShape 134"/>
            <p:cNvCxnSpPr>
              <a:cxnSpLocks noChangeShapeType="1"/>
              <a:stCxn id="58493" idx="2"/>
              <a:endCxn id="58492" idx="0"/>
            </p:cNvCxnSpPr>
            <p:nvPr/>
          </p:nvCxnSpPr>
          <p:spPr bwMode="auto">
            <a:xfrm rot="5400000" flipH="1">
              <a:off x="310" y="2440"/>
              <a:ext cx="1720" cy="48"/>
            </a:xfrm>
            <a:prstGeom prst="curvedConnector5">
              <a:avLst>
                <a:gd name="adj1" fmla="val -8372"/>
                <a:gd name="adj2" fmla="val 1524723"/>
                <a:gd name="adj3" fmla="val 10837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8503" name="Group 135"/>
          <p:cNvGrpSpPr>
            <a:grpSpLocks/>
          </p:cNvGrpSpPr>
          <p:nvPr/>
        </p:nvGrpSpPr>
        <p:grpSpPr bwMode="auto">
          <a:xfrm>
            <a:off x="4111625" y="3121025"/>
            <a:ext cx="4648200" cy="1143000"/>
            <a:chOff x="2590" y="1797"/>
            <a:chExt cx="2928" cy="720"/>
          </a:xfrm>
        </p:grpSpPr>
        <p:grpSp>
          <p:nvGrpSpPr>
            <p:cNvPr id="58478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58479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80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1071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>
                    <a:solidFill>
                      <a:srgbClr val="000000"/>
                    </a:solidFill>
                  </a:rPr>
                  <a:t>Thread Warp</a:t>
                </a:r>
                <a:endParaRPr lang="en-US"/>
              </a:p>
            </p:txBody>
          </p:sp>
          <p:sp>
            <p:nvSpPr>
              <p:cNvPr id="58481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/>
                  <a:t>Common PC</a:t>
                </a:r>
              </a:p>
            </p:txBody>
          </p:sp>
        </p:grpSp>
        <p:sp>
          <p:nvSpPr>
            <p:cNvPr id="58482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en-US"/>
                <a:t>Thread</a:t>
              </a:r>
            </a:p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58483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en-US"/>
                <a:t>Thread</a:t>
              </a:r>
            </a:p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58484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en-US"/>
                <a:t>Thread</a:t>
              </a:r>
            </a:p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58485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en-US"/>
                <a:t>Thread</a:t>
              </a:r>
            </a:p>
            <a:p>
              <a:pPr algn="ctr"/>
              <a:r>
                <a:rPr lang="en-US"/>
                <a:t>1</a:t>
              </a:r>
            </a:p>
          </p:txBody>
        </p:sp>
      </p:grpSp>
      <p:sp>
        <p:nvSpPr>
          <p:cNvPr id="58506" name="Rectangle 138"/>
          <p:cNvSpPr>
            <a:spLocks noChangeArrowheads="1"/>
          </p:cNvSpPr>
          <p:nvPr/>
        </p:nvSpPr>
        <p:spPr bwMode="auto">
          <a:xfrm>
            <a:off x="1500188" y="2887663"/>
            <a:ext cx="742950" cy="280987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B/1111</a:t>
            </a:r>
          </a:p>
        </p:txBody>
      </p:sp>
      <p:sp>
        <p:nvSpPr>
          <p:cNvPr id="58507" name="Rectangle 139"/>
          <p:cNvSpPr>
            <a:spLocks noChangeArrowheads="1"/>
          </p:cNvSpPr>
          <p:nvPr/>
        </p:nvSpPr>
        <p:spPr bwMode="auto">
          <a:xfrm>
            <a:off x="1076325" y="3425825"/>
            <a:ext cx="742950" cy="27146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C/1001</a:t>
            </a:r>
          </a:p>
        </p:txBody>
      </p:sp>
      <p:sp>
        <p:nvSpPr>
          <p:cNvPr id="58508" name="Rectangle 140"/>
          <p:cNvSpPr>
            <a:spLocks noChangeArrowheads="1"/>
          </p:cNvSpPr>
          <p:nvPr/>
        </p:nvSpPr>
        <p:spPr bwMode="auto">
          <a:xfrm>
            <a:off x="1960563" y="3425825"/>
            <a:ext cx="738187" cy="27146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D/0110</a:t>
            </a:r>
          </a:p>
        </p:txBody>
      </p:sp>
      <p:sp>
        <p:nvSpPr>
          <p:cNvPr id="58509" name="Rectangle 141"/>
          <p:cNvSpPr>
            <a:spLocks noChangeArrowheads="1"/>
          </p:cNvSpPr>
          <p:nvPr/>
        </p:nvSpPr>
        <p:spPr bwMode="auto">
          <a:xfrm>
            <a:off x="1500188" y="4040188"/>
            <a:ext cx="742950" cy="280987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E/1111</a:t>
            </a:r>
          </a:p>
        </p:txBody>
      </p:sp>
      <p:sp>
        <p:nvSpPr>
          <p:cNvPr id="58511" name="Rectangle 143"/>
          <p:cNvSpPr>
            <a:spLocks noChangeArrowheads="1"/>
          </p:cNvSpPr>
          <p:nvPr/>
        </p:nvSpPr>
        <p:spPr bwMode="auto">
          <a:xfrm>
            <a:off x="1447800" y="2197100"/>
            <a:ext cx="742950" cy="27781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A/1111</a:t>
            </a:r>
          </a:p>
        </p:txBody>
      </p:sp>
      <p:sp>
        <p:nvSpPr>
          <p:cNvPr id="58512" name="Rectangle 144"/>
          <p:cNvSpPr>
            <a:spLocks noChangeArrowheads="1"/>
          </p:cNvSpPr>
          <p:nvPr/>
        </p:nvSpPr>
        <p:spPr bwMode="auto">
          <a:xfrm>
            <a:off x="1524000" y="4654926"/>
            <a:ext cx="742950" cy="279400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sz="1600"/>
              <a:t>G/1111</a:t>
            </a:r>
          </a:p>
        </p:txBody>
      </p:sp>
      <p:grpSp>
        <p:nvGrpSpPr>
          <p:cNvPr id="58629" name="Group 261"/>
          <p:cNvGrpSpPr>
            <a:grpSpLocks/>
          </p:cNvGrpSpPr>
          <p:nvPr/>
        </p:nvGrpSpPr>
        <p:grpSpPr bwMode="auto">
          <a:xfrm>
            <a:off x="4187825" y="2084388"/>
            <a:ext cx="4302125" cy="192087"/>
            <a:chOff x="2638" y="1313"/>
            <a:chExt cx="2710" cy="121"/>
          </a:xfrm>
        </p:grpSpPr>
        <p:grpSp>
          <p:nvGrpSpPr>
            <p:cNvPr id="58593" name="Group 225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58594" name="Rectangle 226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595" name="Rectangle 227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A</a:t>
                </a:r>
              </a:p>
            </p:txBody>
          </p:sp>
          <p:sp>
            <p:nvSpPr>
              <p:cNvPr id="58596" name="Rectangle 228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  <p:grpSp>
          <p:nvGrpSpPr>
            <p:cNvPr id="58600" name="Group 232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58587" name="AutoShape 219"/>
              <p:cNvCxnSpPr>
                <a:cxnSpLocks noChangeShapeType="1"/>
                <a:stCxn id="58597" idx="3"/>
                <a:endCxn id="58594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597" name="Rectangle 229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</p:grpSp>
      <p:grpSp>
        <p:nvGrpSpPr>
          <p:cNvPr id="58630" name="Group 262"/>
          <p:cNvGrpSpPr>
            <a:grpSpLocks/>
          </p:cNvGrpSpPr>
          <p:nvPr/>
        </p:nvGrpSpPr>
        <p:grpSpPr bwMode="auto">
          <a:xfrm>
            <a:off x="4187825" y="2084388"/>
            <a:ext cx="4302125" cy="576262"/>
            <a:chOff x="2638" y="1434"/>
            <a:chExt cx="2710" cy="363"/>
          </a:xfrm>
        </p:grpSpPr>
        <p:grpSp>
          <p:nvGrpSpPr>
            <p:cNvPr id="58601" name="Group 233"/>
            <p:cNvGrpSpPr>
              <a:grpSpLocks/>
            </p:cNvGrpSpPr>
            <p:nvPr/>
          </p:nvGrpSpPr>
          <p:grpSpPr bwMode="auto">
            <a:xfrm>
              <a:off x="3122" y="1555"/>
              <a:ext cx="2226" cy="121"/>
              <a:chOff x="3122" y="1652"/>
              <a:chExt cx="2226" cy="121"/>
            </a:xfrm>
          </p:grpSpPr>
          <p:sp>
            <p:nvSpPr>
              <p:cNvPr id="58602" name="Rectangle 234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603" name="Rectangle 235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D</a:t>
                </a:r>
              </a:p>
            </p:txBody>
          </p:sp>
          <p:sp>
            <p:nvSpPr>
              <p:cNvPr id="58604" name="Rectangle 236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0110</a:t>
                </a:r>
              </a:p>
            </p:txBody>
          </p:sp>
        </p:grpSp>
        <p:grpSp>
          <p:nvGrpSpPr>
            <p:cNvPr id="58608" name="Group 240"/>
            <p:cNvGrpSpPr>
              <a:grpSpLocks/>
            </p:cNvGrpSpPr>
            <p:nvPr/>
          </p:nvGrpSpPr>
          <p:grpSpPr bwMode="auto">
            <a:xfrm>
              <a:off x="3122" y="1676"/>
              <a:ext cx="2226" cy="121"/>
              <a:chOff x="3122" y="1652"/>
              <a:chExt cx="2226" cy="121"/>
            </a:xfrm>
          </p:grpSpPr>
          <p:sp>
            <p:nvSpPr>
              <p:cNvPr id="58609" name="Rectangle 241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610" name="Rectangle 242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C</a:t>
                </a:r>
              </a:p>
            </p:txBody>
          </p:sp>
          <p:sp>
            <p:nvSpPr>
              <p:cNvPr id="58611" name="Rectangle 243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1001</a:t>
                </a:r>
              </a:p>
            </p:txBody>
          </p:sp>
        </p:grpSp>
        <p:grpSp>
          <p:nvGrpSpPr>
            <p:cNvPr id="58612" name="Group 244"/>
            <p:cNvGrpSpPr>
              <a:grpSpLocks/>
            </p:cNvGrpSpPr>
            <p:nvPr/>
          </p:nvGrpSpPr>
          <p:grpSpPr bwMode="auto">
            <a:xfrm>
              <a:off x="2638" y="1676"/>
              <a:ext cx="478" cy="121"/>
              <a:chOff x="2638" y="1313"/>
              <a:chExt cx="478" cy="121"/>
            </a:xfrm>
          </p:grpSpPr>
          <p:cxnSp>
            <p:nvCxnSpPr>
              <p:cNvPr id="58613" name="AutoShape 245"/>
              <p:cNvCxnSpPr>
                <a:cxnSpLocks noChangeShapeType="1"/>
                <a:stCxn id="58614" idx="3"/>
                <a:endCxn id="58609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614" name="Rectangle 246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  <p:grpSp>
          <p:nvGrpSpPr>
            <p:cNvPr id="58591" name="Group 223"/>
            <p:cNvGrpSpPr>
              <a:grpSpLocks/>
            </p:cNvGrpSpPr>
            <p:nvPr/>
          </p:nvGrpSpPr>
          <p:grpSpPr bwMode="auto">
            <a:xfrm>
              <a:off x="3122" y="1434"/>
              <a:ext cx="2226" cy="121"/>
              <a:chOff x="3122" y="1652"/>
              <a:chExt cx="2226" cy="121"/>
            </a:xfrm>
          </p:grpSpPr>
          <p:sp>
            <p:nvSpPr>
              <p:cNvPr id="58588" name="Rectangle 220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589" name="Rectangle 221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590" name="Rectangle 222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</p:grpSp>
      <p:grpSp>
        <p:nvGrpSpPr>
          <p:cNvPr id="58722" name="Group 354"/>
          <p:cNvGrpSpPr>
            <a:grpSpLocks/>
          </p:cNvGrpSpPr>
          <p:nvPr/>
        </p:nvGrpSpPr>
        <p:grpSpPr bwMode="auto">
          <a:xfrm>
            <a:off x="4187825" y="2084388"/>
            <a:ext cx="4302125" cy="384175"/>
            <a:chOff x="291" y="2934"/>
            <a:chExt cx="2710" cy="242"/>
          </a:xfrm>
        </p:grpSpPr>
        <p:grpSp>
          <p:nvGrpSpPr>
            <p:cNvPr id="58699" name="Group 331"/>
            <p:cNvGrpSpPr>
              <a:grpSpLocks/>
            </p:cNvGrpSpPr>
            <p:nvPr/>
          </p:nvGrpSpPr>
          <p:grpSpPr bwMode="auto">
            <a:xfrm>
              <a:off x="775" y="3055"/>
              <a:ext cx="2226" cy="121"/>
              <a:chOff x="3122" y="1652"/>
              <a:chExt cx="2226" cy="121"/>
            </a:xfrm>
          </p:grpSpPr>
          <p:sp>
            <p:nvSpPr>
              <p:cNvPr id="58700" name="Rectangle 332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701" name="Rectangle 333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D</a:t>
                </a:r>
              </a:p>
            </p:txBody>
          </p:sp>
          <p:sp>
            <p:nvSpPr>
              <p:cNvPr id="58702" name="Rectangle 334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0110</a:t>
                </a:r>
              </a:p>
            </p:txBody>
          </p:sp>
        </p:grpSp>
        <p:grpSp>
          <p:nvGrpSpPr>
            <p:cNvPr id="58707" name="Group 339"/>
            <p:cNvGrpSpPr>
              <a:grpSpLocks/>
            </p:cNvGrpSpPr>
            <p:nvPr/>
          </p:nvGrpSpPr>
          <p:grpSpPr bwMode="auto">
            <a:xfrm>
              <a:off x="291" y="3055"/>
              <a:ext cx="478" cy="121"/>
              <a:chOff x="2638" y="1313"/>
              <a:chExt cx="478" cy="121"/>
            </a:xfrm>
          </p:grpSpPr>
          <p:cxnSp>
            <p:nvCxnSpPr>
              <p:cNvPr id="58708" name="AutoShape 340"/>
              <p:cNvCxnSpPr>
                <a:cxnSpLocks noChangeShapeType="1"/>
                <a:stCxn id="58709" idx="3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709" name="Rectangle 341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  <p:grpSp>
          <p:nvGrpSpPr>
            <p:cNvPr id="58710" name="Group 342"/>
            <p:cNvGrpSpPr>
              <a:grpSpLocks/>
            </p:cNvGrpSpPr>
            <p:nvPr/>
          </p:nvGrpSpPr>
          <p:grpSpPr bwMode="auto">
            <a:xfrm>
              <a:off x="775" y="2934"/>
              <a:ext cx="2226" cy="121"/>
              <a:chOff x="3122" y="1652"/>
              <a:chExt cx="2226" cy="121"/>
            </a:xfrm>
          </p:grpSpPr>
          <p:sp>
            <p:nvSpPr>
              <p:cNvPr id="58711" name="Rectangle 343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712" name="Rectangle 344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713" name="Rectangle 345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</p:grpSp>
      <p:grpSp>
        <p:nvGrpSpPr>
          <p:cNvPr id="58820" name="Group 452"/>
          <p:cNvGrpSpPr>
            <a:grpSpLocks/>
          </p:cNvGrpSpPr>
          <p:nvPr/>
        </p:nvGrpSpPr>
        <p:grpSpPr bwMode="auto">
          <a:xfrm>
            <a:off x="4594225" y="4840288"/>
            <a:ext cx="481013" cy="1069975"/>
            <a:chOff x="1384" y="2855"/>
            <a:chExt cx="303" cy="674"/>
          </a:xfrm>
        </p:grpSpPr>
        <p:sp>
          <p:nvSpPr>
            <p:cNvPr id="58730" name="Rectangle 362"/>
            <p:cNvSpPr>
              <a:spLocks noChangeArrowheads="1"/>
            </p:cNvSpPr>
            <p:nvPr/>
          </p:nvSpPr>
          <p:spPr bwMode="auto">
            <a:xfrm>
              <a:off x="1387" y="3005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1" name="Freeform 363"/>
            <p:cNvSpPr>
              <a:spLocks noEditPoints="1"/>
            </p:cNvSpPr>
            <p:nvPr/>
          </p:nvSpPr>
          <p:spPr bwMode="auto">
            <a:xfrm>
              <a:off x="1384" y="3002"/>
              <a:ext cx="303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89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7 w 809"/>
                <a:gd name="T97" fmla="*/ 16 h 1406"/>
                <a:gd name="T98" fmla="*/ 709 w 809"/>
                <a:gd name="T99" fmla="*/ 0 h 1406"/>
                <a:gd name="T100" fmla="*/ 517 w 809"/>
                <a:gd name="T101" fmla="*/ 16 h 1406"/>
                <a:gd name="T102" fmla="*/ 405 w 809"/>
                <a:gd name="T103" fmla="*/ 0 h 1406"/>
                <a:gd name="T104" fmla="*/ 517 w 809"/>
                <a:gd name="T105" fmla="*/ 16 h 1406"/>
                <a:gd name="T106" fmla="*/ 205 w 809"/>
                <a:gd name="T107" fmla="*/ 8 h 1406"/>
                <a:gd name="T108" fmla="*/ 333 w 809"/>
                <a:gd name="T109" fmla="*/ 8 h 1406"/>
                <a:gd name="T110" fmla="*/ 21 w 809"/>
                <a:gd name="T111" fmla="*/ 16 h 1406"/>
                <a:gd name="T112" fmla="*/ 133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89" y="16"/>
                  </a:lnTo>
                  <a:cubicBezTo>
                    <a:pt x="785" y="16"/>
                    <a:pt x="781" y="12"/>
                    <a:pt x="781" y="8"/>
                  </a:cubicBezTo>
                  <a:cubicBezTo>
                    <a:pt x="781" y="3"/>
                    <a:pt x="785" y="0"/>
                    <a:pt x="789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09" y="16"/>
                  </a:moveTo>
                  <a:lnTo>
                    <a:pt x="597" y="16"/>
                  </a:lnTo>
                  <a:cubicBezTo>
                    <a:pt x="593" y="16"/>
                    <a:pt x="589" y="12"/>
                    <a:pt x="589" y="8"/>
                  </a:cubicBezTo>
                  <a:cubicBezTo>
                    <a:pt x="589" y="3"/>
                    <a:pt x="593" y="0"/>
                    <a:pt x="597" y="0"/>
                  </a:cubicBezTo>
                  <a:lnTo>
                    <a:pt x="709" y="0"/>
                  </a:lnTo>
                  <a:cubicBezTo>
                    <a:pt x="714" y="0"/>
                    <a:pt x="717" y="3"/>
                    <a:pt x="717" y="8"/>
                  </a:cubicBezTo>
                  <a:cubicBezTo>
                    <a:pt x="717" y="12"/>
                    <a:pt x="714" y="16"/>
                    <a:pt x="709" y="16"/>
                  </a:cubicBezTo>
                  <a:close/>
                  <a:moveTo>
                    <a:pt x="517" y="16"/>
                  </a:moveTo>
                  <a:lnTo>
                    <a:pt x="405" y="16"/>
                  </a:lnTo>
                  <a:cubicBezTo>
                    <a:pt x="401" y="16"/>
                    <a:pt x="397" y="12"/>
                    <a:pt x="397" y="8"/>
                  </a:cubicBezTo>
                  <a:cubicBezTo>
                    <a:pt x="397" y="3"/>
                    <a:pt x="401" y="0"/>
                    <a:pt x="405" y="0"/>
                  </a:cubicBezTo>
                  <a:lnTo>
                    <a:pt x="517" y="0"/>
                  </a:lnTo>
                  <a:cubicBezTo>
                    <a:pt x="522" y="0"/>
                    <a:pt x="525" y="3"/>
                    <a:pt x="525" y="8"/>
                  </a:cubicBezTo>
                  <a:cubicBezTo>
                    <a:pt x="525" y="12"/>
                    <a:pt x="522" y="16"/>
                    <a:pt x="517" y="16"/>
                  </a:cubicBezTo>
                  <a:close/>
                  <a:moveTo>
                    <a:pt x="325" y="16"/>
                  </a:moveTo>
                  <a:lnTo>
                    <a:pt x="213" y="16"/>
                  </a:lnTo>
                  <a:cubicBezTo>
                    <a:pt x="209" y="16"/>
                    <a:pt x="205" y="12"/>
                    <a:pt x="205" y="8"/>
                  </a:cubicBezTo>
                  <a:cubicBezTo>
                    <a:pt x="205" y="3"/>
                    <a:pt x="209" y="0"/>
                    <a:pt x="213" y="0"/>
                  </a:cubicBezTo>
                  <a:lnTo>
                    <a:pt x="325" y="0"/>
                  </a:lnTo>
                  <a:cubicBezTo>
                    <a:pt x="330" y="0"/>
                    <a:pt x="333" y="3"/>
                    <a:pt x="333" y="8"/>
                  </a:cubicBezTo>
                  <a:cubicBezTo>
                    <a:pt x="333" y="12"/>
                    <a:pt x="330" y="16"/>
                    <a:pt x="325" y="16"/>
                  </a:cubicBezTo>
                  <a:close/>
                  <a:moveTo>
                    <a:pt x="133" y="16"/>
                  </a:moveTo>
                  <a:lnTo>
                    <a:pt x="21" y="16"/>
                  </a:lnTo>
                  <a:cubicBezTo>
                    <a:pt x="17" y="16"/>
                    <a:pt x="13" y="12"/>
                    <a:pt x="13" y="8"/>
                  </a:cubicBezTo>
                  <a:cubicBezTo>
                    <a:pt x="13" y="3"/>
                    <a:pt x="17" y="0"/>
                    <a:pt x="21" y="0"/>
                  </a:cubicBezTo>
                  <a:lnTo>
                    <a:pt x="133" y="0"/>
                  </a:lnTo>
                  <a:cubicBezTo>
                    <a:pt x="138" y="0"/>
                    <a:pt x="141" y="3"/>
                    <a:pt x="141" y="8"/>
                  </a:cubicBezTo>
                  <a:cubicBezTo>
                    <a:pt x="141" y="12"/>
                    <a:pt x="138" y="16"/>
                    <a:pt x="133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32" name="Rectangle 364"/>
            <p:cNvSpPr>
              <a:spLocks noChangeArrowheads="1"/>
            </p:cNvSpPr>
            <p:nvPr/>
          </p:nvSpPr>
          <p:spPr bwMode="auto">
            <a:xfrm>
              <a:off x="1497" y="2855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A</a:t>
              </a:r>
              <a:endParaRPr lang="en-US"/>
            </a:p>
          </p:txBody>
        </p:sp>
        <p:sp>
          <p:nvSpPr>
            <p:cNvPr id="58733" name="Line 365"/>
            <p:cNvSpPr>
              <a:spLocks noChangeShapeType="1"/>
            </p:cNvSpPr>
            <p:nvPr/>
          </p:nvSpPr>
          <p:spPr bwMode="auto">
            <a:xfrm>
              <a:off x="1461" y="307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4" name="Freeform 366"/>
            <p:cNvSpPr>
              <a:spLocks/>
            </p:cNvSpPr>
            <p:nvPr/>
          </p:nvSpPr>
          <p:spPr bwMode="auto">
            <a:xfrm>
              <a:off x="1555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5" name="Line 367"/>
            <p:cNvSpPr>
              <a:spLocks noChangeShapeType="1"/>
            </p:cNvSpPr>
            <p:nvPr/>
          </p:nvSpPr>
          <p:spPr bwMode="auto">
            <a:xfrm>
              <a:off x="1455" y="3432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6" name="Freeform 368"/>
            <p:cNvSpPr>
              <a:spLocks/>
            </p:cNvSpPr>
            <p:nvPr/>
          </p:nvSpPr>
          <p:spPr bwMode="auto">
            <a:xfrm>
              <a:off x="1549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7" name="Line 369"/>
            <p:cNvSpPr>
              <a:spLocks noChangeShapeType="1"/>
            </p:cNvSpPr>
            <p:nvPr/>
          </p:nvSpPr>
          <p:spPr bwMode="auto">
            <a:xfrm>
              <a:off x="1455" y="3206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8" name="Freeform 370"/>
            <p:cNvSpPr>
              <a:spLocks/>
            </p:cNvSpPr>
            <p:nvPr/>
          </p:nvSpPr>
          <p:spPr bwMode="auto">
            <a:xfrm>
              <a:off x="1549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39" name="Line 371"/>
            <p:cNvSpPr>
              <a:spLocks noChangeShapeType="1"/>
            </p:cNvSpPr>
            <p:nvPr/>
          </p:nvSpPr>
          <p:spPr bwMode="auto">
            <a:xfrm>
              <a:off x="1455" y="331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40" name="Freeform 372"/>
            <p:cNvSpPr>
              <a:spLocks/>
            </p:cNvSpPr>
            <p:nvPr/>
          </p:nvSpPr>
          <p:spPr bwMode="auto">
            <a:xfrm>
              <a:off x="1549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23" name="Group 455"/>
          <p:cNvGrpSpPr>
            <a:grpSpLocks/>
          </p:cNvGrpSpPr>
          <p:nvPr/>
        </p:nvGrpSpPr>
        <p:grpSpPr bwMode="auto">
          <a:xfrm>
            <a:off x="6265863" y="4840288"/>
            <a:ext cx="482600" cy="1069975"/>
            <a:chOff x="2437" y="2855"/>
            <a:chExt cx="304" cy="674"/>
          </a:xfrm>
        </p:grpSpPr>
        <p:sp>
          <p:nvSpPr>
            <p:cNvPr id="58763" name="Rectangle 395"/>
            <p:cNvSpPr>
              <a:spLocks noChangeArrowheads="1"/>
            </p:cNvSpPr>
            <p:nvPr/>
          </p:nvSpPr>
          <p:spPr bwMode="auto">
            <a:xfrm>
              <a:off x="2440" y="3005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64" name="Freeform 396"/>
            <p:cNvSpPr>
              <a:spLocks noEditPoints="1"/>
            </p:cNvSpPr>
            <p:nvPr/>
          </p:nvSpPr>
          <p:spPr bwMode="auto">
            <a:xfrm>
              <a:off x="2437" y="3002"/>
              <a:ext cx="304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6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6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6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6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6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6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6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6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6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6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6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6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6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6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6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6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5" y="0"/>
                    <a:pt x="718" y="3"/>
                    <a:pt x="718" y="8"/>
                  </a:cubicBezTo>
                  <a:cubicBezTo>
                    <a:pt x="718" y="12"/>
                    <a:pt x="715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3" y="0"/>
                    <a:pt x="526" y="3"/>
                    <a:pt x="526" y="8"/>
                  </a:cubicBezTo>
                  <a:cubicBezTo>
                    <a:pt x="526" y="12"/>
                    <a:pt x="523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1" y="0"/>
                    <a:pt x="334" y="3"/>
                    <a:pt x="334" y="8"/>
                  </a:cubicBezTo>
                  <a:cubicBezTo>
                    <a:pt x="334" y="12"/>
                    <a:pt x="331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9" y="0"/>
                    <a:pt x="142" y="3"/>
                    <a:pt x="142" y="8"/>
                  </a:cubicBezTo>
                  <a:cubicBezTo>
                    <a:pt x="142" y="12"/>
                    <a:pt x="139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65" name="Rectangle 397"/>
            <p:cNvSpPr>
              <a:spLocks noChangeArrowheads="1"/>
            </p:cNvSpPr>
            <p:nvPr/>
          </p:nvSpPr>
          <p:spPr bwMode="auto">
            <a:xfrm>
              <a:off x="2547" y="2855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D</a:t>
              </a:r>
              <a:endParaRPr lang="en-US"/>
            </a:p>
          </p:txBody>
        </p:sp>
        <p:sp>
          <p:nvSpPr>
            <p:cNvPr id="58770" name="Line 402"/>
            <p:cNvSpPr>
              <a:spLocks noChangeShapeType="1"/>
            </p:cNvSpPr>
            <p:nvPr/>
          </p:nvSpPr>
          <p:spPr bwMode="auto">
            <a:xfrm>
              <a:off x="2509" y="320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71" name="Freeform 403"/>
            <p:cNvSpPr>
              <a:spLocks/>
            </p:cNvSpPr>
            <p:nvPr/>
          </p:nvSpPr>
          <p:spPr bwMode="auto">
            <a:xfrm>
              <a:off x="2602" y="3176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72" name="Line 404"/>
            <p:cNvSpPr>
              <a:spLocks noChangeShapeType="1"/>
            </p:cNvSpPr>
            <p:nvPr/>
          </p:nvSpPr>
          <p:spPr bwMode="auto">
            <a:xfrm>
              <a:off x="2509" y="3319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73" name="Freeform 405"/>
            <p:cNvSpPr>
              <a:spLocks/>
            </p:cNvSpPr>
            <p:nvPr/>
          </p:nvSpPr>
          <p:spPr bwMode="auto">
            <a:xfrm>
              <a:off x="2602" y="3289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26" name="Group 458"/>
          <p:cNvGrpSpPr>
            <a:grpSpLocks/>
          </p:cNvGrpSpPr>
          <p:nvPr/>
        </p:nvGrpSpPr>
        <p:grpSpPr bwMode="auto">
          <a:xfrm>
            <a:off x="7362825" y="4840288"/>
            <a:ext cx="482600" cy="1069975"/>
            <a:chOff x="3491" y="2855"/>
            <a:chExt cx="304" cy="674"/>
          </a:xfrm>
        </p:grpSpPr>
        <p:sp>
          <p:nvSpPr>
            <p:cNvPr id="58796" name="Rectangle 428"/>
            <p:cNvSpPr>
              <a:spLocks noChangeArrowheads="1"/>
            </p:cNvSpPr>
            <p:nvPr/>
          </p:nvSpPr>
          <p:spPr bwMode="auto">
            <a:xfrm>
              <a:off x="3494" y="3005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97" name="Freeform 429"/>
            <p:cNvSpPr>
              <a:spLocks noEditPoints="1"/>
            </p:cNvSpPr>
            <p:nvPr/>
          </p:nvSpPr>
          <p:spPr bwMode="auto">
            <a:xfrm>
              <a:off x="3491" y="3002"/>
              <a:ext cx="304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98" name="Rectangle 430"/>
            <p:cNvSpPr>
              <a:spLocks noChangeArrowheads="1"/>
            </p:cNvSpPr>
            <p:nvPr/>
          </p:nvSpPr>
          <p:spPr bwMode="auto">
            <a:xfrm>
              <a:off x="3597" y="2855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G</a:t>
              </a:r>
              <a:endParaRPr lang="en-US"/>
            </a:p>
          </p:txBody>
        </p:sp>
        <p:sp>
          <p:nvSpPr>
            <p:cNvPr id="58799" name="Line 431"/>
            <p:cNvSpPr>
              <a:spLocks noChangeShapeType="1"/>
            </p:cNvSpPr>
            <p:nvPr/>
          </p:nvSpPr>
          <p:spPr bwMode="auto">
            <a:xfrm>
              <a:off x="3568" y="307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0" name="Freeform 432"/>
            <p:cNvSpPr>
              <a:spLocks/>
            </p:cNvSpPr>
            <p:nvPr/>
          </p:nvSpPr>
          <p:spPr bwMode="auto">
            <a:xfrm>
              <a:off x="3662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1" name="Line 433"/>
            <p:cNvSpPr>
              <a:spLocks noChangeShapeType="1"/>
            </p:cNvSpPr>
            <p:nvPr/>
          </p:nvSpPr>
          <p:spPr bwMode="auto">
            <a:xfrm>
              <a:off x="3562" y="3432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2" name="Freeform 434"/>
            <p:cNvSpPr>
              <a:spLocks/>
            </p:cNvSpPr>
            <p:nvPr/>
          </p:nvSpPr>
          <p:spPr bwMode="auto">
            <a:xfrm>
              <a:off x="3656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3" name="Line 435"/>
            <p:cNvSpPr>
              <a:spLocks noChangeShapeType="1"/>
            </p:cNvSpPr>
            <p:nvPr/>
          </p:nvSpPr>
          <p:spPr bwMode="auto">
            <a:xfrm>
              <a:off x="3562" y="3206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4" name="Freeform 436"/>
            <p:cNvSpPr>
              <a:spLocks/>
            </p:cNvSpPr>
            <p:nvPr/>
          </p:nvSpPr>
          <p:spPr bwMode="auto">
            <a:xfrm>
              <a:off x="3656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5" name="Line 437"/>
            <p:cNvSpPr>
              <a:spLocks noChangeShapeType="1"/>
            </p:cNvSpPr>
            <p:nvPr/>
          </p:nvSpPr>
          <p:spPr bwMode="auto">
            <a:xfrm>
              <a:off x="3562" y="331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6" name="Freeform 438"/>
            <p:cNvSpPr>
              <a:spLocks/>
            </p:cNvSpPr>
            <p:nvPr/>
          </p:nvSpPr>
          <p:spPr bwMode="auto">
            <a:xfrm>
              <a:off x="3656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27" name="Group 459"/>
          <p:cNvGrpSpPr>
            <a:grpSpLocks/>
          </p:cNvGrpSpPr>
          <p:nvPr/>
        </p:nvGrpSpPr>
        <p:grpSpPr bwMode="auto">
          <a:xfrm>
            <a:off x="7921625" y="4840288"/>
            <a:ext cx="481013" cy="1069975"/>
            <a:chOff x="3843" y="2855"/>
            <a:chExt cx="303" cy="674"/>
          </a:xfrm>
        </p:grpSpPr>
        <p:sp>
          <p:nvSpPr>
            <p:cNvPr id="58807" name="Rectangle 439"/>
            <p:cNvSpPr>
              <a:spLocks noChangeArrowheads="1"/>
            </p:cNvSpPr>
            <p:nvPr/>
          </p:nvSpPr>
          <p:spPr bwMode="auto">
            <a:xfrm>
              <a:off x="3846" y="3005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08" name="Freeform 440"/>
            <p:cNvSpPr>
              <a:spLocks noEditPoints="1"/>
            </p:cNvSpPr>
            <p:nvPr/>
          </p:nvSpPr>
          <p:spPr bwMode="auto">
            <a:xfrm>
              <a:off x="3843" y="3002"/>
              <a:ext cx="303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09" name="Rectangle 441"/>
            <p:cNvSpPr>
              <a:spLocks noChangeArrowheads="1"/>
            </p:cNvSpPr>
            <p:nvPr/>
          </p:nvSpPr>
          <p:spPr bwMode="auto">
            <a:xfrm>
              <a:off x="3957" y="2855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A</a:t>
              </a:r>
              <a:endParaRPr lang="en-US"/>
            </a:p>
          </p:txBody>
        </p:sp>
        <p:sp>
          <p:nvSpPr>
            <p:cNvPr id="58810" name="Line 442"/>
            <p:cNvSpPr>
              <a:spLocks noChangeShapeType="1"/>
            </p:cNvSpPr>
            <p:nvPr/>
          </p:nvSpPr>
          <p:spPr bwMode="auto">
            <a:xfrm>
              <a:off x="3920" y="3079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1" name="Freeform 443"/>
            <p:cNvSpPr>
              <a:spLocks/>
            </p:cNvSpPr>
            <p:nvPr/>
          </p:nvSpPr>
          <p:spPr bwMode="auto">
            <a:xfrm>
              <a:off x="4014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2" name="Line 444"/>
            <p:cNvSpPr>
              <a:spLocks noChangeShapeType="1"/>
            </p:cNvSpPr>
            <p:nvPr/>
          </p:nvSpPr>
          <p:spPr bwMode="auto">
            <a:xfrm>
              <a:off x="3914" y="3432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3" name="Freeform 445"/>
            <p:cNvSpPr>
              <a:spLocks/>
            </p:cNvSpPr>
            <p:nvPr/>
          </p:nvSpPr>
          <p:spPr bwMode="auto">
            <a:xfrm>
              <a:off x="4008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4" name="Line 446"/>
            <p:cNvSpPr>
              <a:spLocks noChangeShapeType="1"/>
            </p:cNvSpPr>
            <p:nvPr/>
          </p:nvSpPr>
          <p:spPr bwMode="auto">
            <a:xfrm>
              <a:off x="3914" y="3206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5" name="Freeform 447"/>
            <p:cNvSpPr>
              <a:spLocks/>
            </p:cNvSpPr>
            <p:nvPr/>
          </p:nvSpPr>
          <p:spPr bwMode="auto">
            <a:xfrm>
              <a:off x="4008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6" name="Line 448"/>
            <p:cNvSpPr>
              <a:spLocks noChangeShapeType="1"/>
            </p:cNvSpPr>
            <p:nvPr/>
          </p:nvSpPr>
          <p:spPr bwMode="auto">
            <a:xfrm>
              <a:off x="3914" y="3319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17" name="Freeform 449"/>
            <p:cNvSpPr>
              <a:spLocks/>
            </p:cNvSpPr>
            <p:nvPr/>
          </p:nvSpPr>
          <p:spPr bwMode="auto">
            <a:xfrm>
              <a:off x="4008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28" name="Group 460"/>
          <p:cNvGrpSpPr>
            <a:grpSpLocks/>
          </p:cNvGrpSpPr>
          <p:nvPr/>
        </p:nvGrpSpPr>
        <p:grpSpPr bwMode="auto">
          <a:xfrm>
            <a:off x="3857625" y="5465766"/>
            <a:ext cx="5175250" cy="1011238"/>
            <a:chOff x="983" y="3228"/>
            <a:chExt cx="3260" cy="637"/>
          </a:xfrm>
        </p:grpSpPr>
        <p:sp>
          <p:nvSpPr>
            <p:cNvPr id="58728" name="Freeform 360"/>
            <p:cNvSpPr>
              <a:spLocks/>
            </p:cNvSpPr>
            <p:nvPr/>
          </p:nvSpPr>
          <p:spPr bwMode="auto">
            <a:xfrm>
              <a:off x="983" y="3577"/>
              <a:ext cx="3042" cy="141"/>
            </a:xfrm>
            <a:custGeom>
              <a:avLst/>
              <a:gdLst>
                <a:gd name="T0" fmla="*/ 3630 w 3630"/>
                <a:gd name="T1" fmla="*/ 74 h 149"/>
                <a:gd name="T2" fmla="*/ 3555 w 3630"/>
                <a:gd name="T3" fmla="*/ 0 h 149"/>
                <a:gd name="T4" fmla="*/ 3555 w 3630"/>
                <a:gd name="T5" fmla="*/ 49 h 149"/>
                <a:gd name="T6" fmla="*/ 0 w 3630"/>
                <a:gd name="T7" fmla="*/ 49 h 149"/>
                <a:gd name="T8" fmla="*/ 0 w 3630"/>
                <a:gd name="T9" fmla="*/ 100 h 149"/>
                <a:gd name="T10" fmla="*/ 3555 w 3630"/>
                <a:gd name="T11" fmla="*/ 100 h 149"/>
                <a:gd name="T12" fmla="*/ 3555 w 3630"/>
                <a:gd name="T13" fmla="*/ 149 h 149"/>
                <a:gd name="T14" fmla="*/ 3630 w 3630"/>
                <a:gd name="T15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30" h="149">
                  <a:moveTo>
                    <a:pt x="3630" y="74"/>
                  </a:moveTo>
                  <a:lnTo>
                    <a:pt x="3555" y="0"/>
                  </a:lnTo>
                  <a:lnTo>
                    <a:pt x="3555" y="49"/>
                  </a:lnTo>
                  <a:lnTo>
                    <a:pt x="0" y="49"/>
                  </a:lnTo>
                  <a:lnTo>
                    <a:pt x="0" y="100"/>
                  </a:lnTo>
                  <a:lnTo>
                    <a:pt x="3555" y="100"/>
                  </a:lnTo>
                  <a:lnTo>
                    <a:pt x="3555" y="149"/>
                  </a:lnTo>
                  <a:lnTo>
                    <a:pt x="3630" y="74"/>
                  </a:lnTo>
                  <a:close/>
                </a:path>
              </a:pathLst>
            </a:custGeom>
            <a:solidFill>
              <a:srgbClr val="CCFFCC"/>
            </a:solidFill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29" name="Rectangle 361"/>
            <p:cNvSpPr>
              <a:spLocks noChangeArrowheads="1"/>
            </p:cNvSpPr>
            <p:nvPr/>
          </p:nvSpPr>
          <p:spPr bwMode="auto">
            <a:xfrm>
              <a:off x="3881" y="3692"/>
              <a:ext cx="3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Time</a:t>
              </a:r>
              <a:endParaRPr lang="en-US" dirty="0"/>
            </a:p>
          </p:txBody>
        </p:sp>
        <p:sp>
          <p:nvSpPr>
            <p:cNvPr id="58818" name="Freeform 450"/>
            <p:cNvSpPr>
              <a:spLocks noEditPoints="1"/>
            </p:cNvSpPr>
            <p:nvPr/>
          </p:nvSpPr>
          <p:spPr bwMode="auto">
            <a:xfrm>
              <a:off x="1014" y="3228"/>
              <a:ext cx="330" cy="33"/>
            </a:xfrm>
            <a:custGeom>
              <a:avLst/>
              <a:gdLst>
                <a:gd name="T0" fmla="*/ 44 w 882"/>
                <a:gd name="T1" fmla="*/ 0 h 88"/>
                <a:gd name="T2" fmla="*/ 44 w 882"/>
                <a:gd name="T3" fmla="*/ 0 h 88"/>
                <a:gd name="T4" fmla="*/ 88 w 882"/>
                <a:gd name="T5" fmla="*/ 44 h 88"/>
                <a:gd name="T6" fmla="*/ 44 w 882"/>
                <a:gd name="T7" fmla="*/ 88 h 88"/>
                <a:gd name="T8" fmla="*/ 44 w 882"/>
                <a:gd name="T9" fmla="*/ 88 h 88"/>
                <a:gd name="T10" fmla="*/ 0 w 882"/>
                <a:gd name="T11" fmla="*/ 44 h 88"/>
                <a:gd name="T12" fmla="*/ 44 w 882"/>
                <a:gd name="T13" fmla="*/ 0 h 88"/>
                <a:gd name="T14" fmla="*/ 309 w 882"/>
                <a:gd name="T15" fmla="*/ 0 h 88"/>
                <a:gd name="T16" fmla="*/ 309 w 882"/>
                <a:gd name="T17" fmla="*/ 0 h 88"/>
                <a:gd name="T18" fmla="*/ 353 w 882"/>
                <a:gd name="T19" fmla="*/ 44 h 88"/>
                <a:gd name="T20" fmla="*/ 309 w 882"/>
                <a:gd name="T21" fmla="*/ 88 h 88"/>
                <a:gd name="T22" fmla="*/ 309 w 882"/>
                <a:gd name="T23" fmla="*/ 88 h 88"/>
                <a:gd name="T24" fmla="*/ 265 w 882"/>
                <a:gd name="T25" fmla="*/ 44 h 88"/>
                <a:gd name="T26" fmla="*/ 309 w 882"/>
                <a:gd name="T27" fmla="*/ 0 h 88"/>
                <a:gd name="T28" fmla="*/ 573 w 882"/>
                <a:gd name="T29" fmla="*/ 0 h 88"/>
                <a:gd name="T30" fmla="*/ 573 w 882"/>
                <a:gd name="T31" fmla="*/ 0 h 88"/>
                <a:gd name="T32" fmla="*/ 617 w 882"/>
                <a:gd name="T33" fmla="*/ 44 h 88"/>
                <a:gd name="T34" fmla="*/ 573 w 882"/>
                <a:gd name="T35" fmla="*/ 88 h 88"/>
                <a:gd name="T36" fmla="*/ 573 w 882"/>
                <a:gd name="T37" fmla="*/ 88 h 88"/>
                <a:gd name="T38" fmla="*/ 529 w 882"/>
                <a:gd name="T39" fmla="*/ 44 h 88"/>
                <a:gd name="T40" fmla="*/ 573 w 882"/>
                <a:gd name="T41" fmla="*/ 0 h 88"/>
                <a:gd name="T42" fmla="*/ 838 w 882"/>
                <a:gd name="T43" fmla="*/ 0 h 88"/>
                <a:gd name="T44" fmla="*/ 838 w 882"/>
                <a:gd name="T45" fmla="*/ 0 h 88"/>
                <a:gd name="T46" fmla="*/ 882 w 882"/>
                <a:gd name="T47" fmla="*/ 44 h 88"/>
                <a:gd name="T48" fmla="*/ 838 w 882"/>
                <a:gd name="T49" fmla="*/ 88 h 88"/>
                <a:gd name="T50" fmla="*/ 838 w 882"/>
                <a:gd name="T51" fmla="*/ 88 h 88"/>
                <a:gd name="T52" fmla="*/ 794 w 882"/>
                <a:gd name="T53" fmla="*/ 44 h 88"/>
                <a:gd name="T54" fmla="*/ 838 w 882"/>
                <a:gd name="T5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2" h="88">
                  <a:moveTo>
                    <a:pt x="44" y="0"/>
                  </a:moveTo>
                  <a:lnTo>
                    <a:pt x="44" y="0"/>
                  </a:lnTo>
                  <a:cubicBezTo>
                    <a:pt x="69" y="0"/>
                    <a:pt x="88" y="20"/>
                    <a:pt x="88" y="44"/>
                  </a:cubicBezTo>
                  <a:cubicBezTo>
                    <a:pt x="88" y="68"/>
                    <a:pt x="69" y="88"/>
                    <a:pt x="44" y="88"/>
                  </a:cubicBezTo>
                  <a:lnTo>
                    <a:pt x="44" y="88"/>
                  </a:ln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333" y="0"/>
                    <a:pt x="353" y="20"/>
                    <a:pt x="353" y="44"/>
                  </a:cubicBezTo>
                  <a:cubicBezTo>
                    <a:pt x="353" y="68"/>
                    <a:pt x="333" y="88"/>
                    <a:pt x="309" y="88"/>
                  </a:cubicBezTo>
                  <a:lnTo>
                    <a:pt x="309" y="88"/>
                  </a:lnTo>
                  <a:cubicBezTo>
                    <a:pt x="284" y="88"/>
                    <a:pt x="265" y="68"/>
                    <a:pt x="265" y="44"/>
                  </a:cubicBezTo>
                  <a:cubicBezTo>
                    <a:pt x="265" y="20"/>
                    <a:pt x="284" y="0"/>
                    <a:pt x="309" y="0"/>
                  </a:cubicBezTo>
                  <a:close/>
                  <a:moveTo>
                    <a:pt x="573" y="0"/>
                  </a:moveTo>
                  <a:lnTo>
                    <a:pt x="573" y="0"/>
                  </a:lnTo>
                  <a:cubicBezTo>
                    <a:pt x="598" y="0"/>
                    <a:pt x="617" y="20"/>
                    <a:pt x="617" y="44"/>
                  </a:cubicBezTo>
                  <a:cubicBezTo>
                    <a:pt x="617" y="68"/>
                    <a:pt x="598" y="88"/>
                    <a:pt x="573" y="88"/>
                  </a:cubicBezTo>
                  <a:lnTo>
                    <a:pt x="573" y="88"/>
                  </a:lnTo>
                  <a:cubicBezTo>
                    <a:pt x="549" y="88"/>
                    <a:pt x="529" y="68"/>
                    <a:pt x="529" y="44"/>
                  </a:cubicBezTo>
                  <a:cubicBezTo>
                    <a:pt x="529" y="20"/>
                    <a:pt x="549" y="0"/>
                    <a:pt x="573" y="0"/>
                  </a:cubicBezTo>
                  <a:close/>
                  <a:moveTo>
                    <a:pt x="838" y="0"/>
                  </a:moveTo>
                  <a:lnTo>
                    <a:pt x="838" y="0"/>
                  </a:lnTo>
                  <a:cubicBezTo>
                    <a:pt x="862" y="0"/>
                    <a:pt x="882" y="20"/>
                    <a:pt x="882" y="44"/>
                  </a:cubicBezTo>
                  <a:cubicBezTo>
                    <a:pt x="882" y="68"/>
                    <a:pt x="862" y="88"/>
                    <a:pt x="838" y="88"/>
                  </a:cubicBezTo>
                  <a:lnTo>
                    <a:pt x="838" y="88"/>
                  </a:lnTo>
                  <a:cubicBezTo>
                    <a:pt x="813" y="88"/>
                    <a:pt x="794" y="68"/>
                    <a:pt x="794" y="44"/>
                  </a:cubicBezTo>
                  <a:cubicBezTo>
                    <a:pt x="794" y="20"/>
                    <a:pt x="813" y="0"/>
                    <a:pt x="8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830" name="Rectangle 462"/>
          <p:cNvSpPr>
            <a:spLocks noChangeArrowheads="1"/>
          </p:cNvSpPr>
          <p:nvPr/>
        </p:nvSpPr>
        <p:spPr bwMode="auto">
          <a:xfrm>
            <a:off x="4559300" y="4800600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831" name="Rectangle 463"/>
          <p:cNvSpPr>
            <a:spLocks noChangeArrowheads="1"/>
          </p:cNvSpPr>
          <p:nvPr/>
        </p:nvSpPr>
        <p:spPr bwMode="auto">
          <a:xfrm>
            <a:off x="5135563" y="4800600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832" name="Rectangle 464"/>
          <p:cNvSpPr>
            <a:spLocks noChangeArrowheads="1"/>
          </p:cNvSpPr>
          <p:nvPr/>
        </p:nvSpPr>
        <p:spPr bwMode="auto">
          <a:xfrm>
            <a:off x="5672138" y="4800600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833" name="Rectangle 465"/>
          <p:cNvSpPr>
            <a:spLocks noChangeArrowheads="1"/>
          </p:cNvSpPr>
          <p:nvPr/>
        </p:nvSpPr>
        <p:spPr bwMode="auto">
          <a:xfrm>
            <a:off x="6248400" y="4800600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834" name="Rectangle 466"/>
          <p:cNvSpPr>
            <a:spLocks noChangeArrowheads="1"/>
          </p:cNvSpPr>
          <p:nvPr/>
        </p:nvSpPr>
        <p:spPr bwMode="auto">
          <a:xfrm>
            <a:off x="6786563" y="4800600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836" name="Rectangle 468"/>
          <p:cNvSpPr>
            <a:spLocks noChangeArrowheads="1"/>
          </p:cNvSpPr>
          <p:nvPr/>
        </p:nvSpPr>
        <p:spPr bwMode="auto">
          <a:xfrm>
            <a:off x="7324725" y="4800600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842" name="Group 474"/>
          <p:cNvGrpSpPr>
            <a:grpSpLocks/>
          </p:cNvGrpSpPr>
          <p:nvPr/>
        </p:nvGrpSpPr>
        <p:grpSpPr bwMode="auto">
          <a:xfrm>
            <a:off x="5708650" y="4840288"/>
            <a:ext cx="482600" cy="1069975"/>
            <a:chOff x="2080" y="2983"/>
            <a:chExt cx="304" cy="674"/>
          </a:xfrm>
        </p:grpSpPr>
        <p:sp>
          <p:nvSpPr>
            <p:cNvPr id="58752" name="Rectangle 384"/>
            <p:cNvSpPr>
              <a:spLocks noChangeArrowheads="1"/>
            </p:cNvSpPr>
            <p:nvPr/>
          </p:nvSpPr>
          <p:spPr bwMode="auto">
            <a:xfrm>
              <a:off x="2083" y="3133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53" name="Freeform 385"/>
            <p:cNvSpPr>
              <a:spLocks noEditPoints="1"/>
            </p:cNvSpPr>
            <p:nvPr/>
          </p:nvSpPr>
          <p:spPr bwMode="auto">
            <a:xfrm>
              <a:off x="2080" y="3130"/>
              <a:ext cx="304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54" name="Rectangle 386"/>
            <p:cNvSpPr>
              <a:spLocks noChangeArrowheads="1"/>
            </p:cNvSpPr>
            <p:nvPr/>
          </p:nvSpPr>
          <p:spPr bwMode="auto">
            <a:xfrm>
              <a:off x="2193" y="2983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C</a:t>
              </a:r>
              <a:endParaRPr lang="en-US"/>
            </a:p>
          </p:txBody>
        </p:sp>
        <p:sp>
          <p:nvSpPr>
            <p:cNvPr id="58755" name="Line 387"/>
            <p:cNvSpPr>
              <a:spLocks noChangeShapeType="1"/>
            </p:cNvSpPr>
            <p:nvPr/>
          </p:nvSpPr>
          <p:spPr bwMode="auto">
            <a:xfrm>
              <a:off x="2158" y="320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56" name="Freeform 388"/>
            <p:cNvSpPr>
              <a:spLocks/>
            </p:cNvSpPr>
            <p:nvPr/>
          </p:nvSpPr>
          <p:spPr bwMode="auto">
            <a:xfrm>
              <a:off x="2251" y="3177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38" name="Line 470"/>
            <p:cNvSpPr>
              <a:spLocks noChangeShapeType="1"/>
            </p:cNvSpPr>
            <p:nvPr/>
          </p:nvSpPr>
          <p:spPr bwMode="auto">
            <a:xfrm>
              <a:off x="2154" y="355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39" name="Freeform 471"/>
            <p:cNvSpPr>
              <a:spLocks/>
            </p:cNvSpPr>
            <p:nvPr/>
          </p:nvSpPr>
          <p:spPr bwMode="auto">
            <a:xfrm>
              <a:off x="2247" y="3526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45" name="Group 477"/>
          <p:cNvGrpSpPr>
            <a:grpSpLocks/>
          </p:cNvGrpSpPr>
          <p:nvPr/>
        </p:nvGrpSpPr>
        <p:grpSpPr bwMode="auto">
          <a:xfrm>
            <a:off x="5151438" y="4840288"/>
            <a:ext cx="481012" cy="1069975"/>
            <a:chOff x="1729" y="2983"/>
            <a:chExt cx="303" cy="674"/>
          </a:xfrm>
        </p:grpSpPr>
        <p:sp>
          <p:nvSpPr>
            <p:cNvPr id="58741" name="Rectangle 373"/>
            <p:cNvSpPr>
              <a:spLocks noChangeArrowheads="1"/>
            </p:cNvSpPr>
            <p:nvPr/>
          </p:nvSpPr>
          <p:spPr bwMode="auto">
            <a:xfrm>
              <a:off x="1732" y="3133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42" name="Freeform 374"/>
            <p:cNvSpPr>
              <a:spLocks noEditPoints="1"/>
            </p:cNvSpPr>
            <p:nvPr/>
          </p:nvSpPr>
          <p:spPr bwMode="auto">
            <a:xfrm>
              <a:off x="1729" y="3130"/>
              <a:ext cx="303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6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6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6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6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6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6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6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6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6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6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6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6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6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6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6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6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43" name="Rectangle 375"/>
            <p:cNvSpPr>
              <a:spLocks noChangeArrowheads="1"/>
            </p:cNvSpPr>
            <p:nvPr/>
          </p:nvSpPr>
          <p:spPr bwMode="auto">
            <a:xfrm>
              <a:off x="1845" y="2983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B</a:t>
              </a:r>
              <a:endParaRPr lang="en-US"/>
            </a:p>
          </p:txBody>
        </p:sp>
        <p:sp>
          <p:nvSpPr>
            <p:cNvPr id="58744" name="Line 376"/>
            <p:cNvSpPr>
              <a:spLocks noChangeShapeType="1"/>
            </p:cNvSpPr>
            <p:nvPr/>
          </p:nvSpPr>
          <p:spPr bwMode="auto">
            <a:xfrm>
              <a:off x="1806" y="3207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45" name="Freeform 377"/>
            <p:cNvSpPr>
              <a:spLocks/>
            </p:cNvSpPr>
            <p:nvPr/>
          </p:nvSpPr>
          <p:spPr bwMode="auto">
            <a:xfrm>
              <a:off x="1900" y="317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48" name="Line 380"/>
            <p:cNvSpPr>
              <a:spLocks noChangeShapeType="1"/>
            </p:cNvSpPr>
            <p:nvPr/>
          </p:nvSpPr>
          <p:spPr bwMode="auto">
            <a:xfrm>
              <a:off x="1800" y="3334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49" name="Freeform 381"/>
            <p:cNvSpPr>
              <a:spLocks/>
            </p:cNvSpPr>
            <p:nvPr/>
          </p:nvSpPr>
          <p:spPr bwMode="auto">
            <a:xfrm>
              <a:off x="1894" y="3304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50" name="Line 382"/>
            <p:cNvSpPr>
              <a:spLocks noChangeShapeType="1"/>
            </p:cNvSpPr>
            <p:nvPr/>
          </p:nvSpPr>
          <p:spPr bwMode="auto">
            <a:xfrm>
              <a:off x="1800" y="3447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51" name="Freeform 383"/>
            <p:cNvSpPr>
              <a:spLocks/>
            </p:cNvSpPr>
            <p:nvPr/>
          </p:nvSpPr>
          <p:spPr bwMode="auto">
            <a:xfrm>
              <a:off x="1894" y="341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43" name="Line 475"/>
            <p:cNvSpPr>
              <a:spLocks noChangeShapeType="1"/>
            </p:cNvSpPr>
            <p:nvPr/>
          </p:nvSpPr>
          <p:spPr bwMode="auto">
            <a:xfrm>
              <a:off x="1799" y="3556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44" name="Freeform 476"/>
            <p:cNvSpPr>
              <a:spLocks/>
            </p:cNvSpPr>
            <p:nvPr/>
          </p:nvSpPr>
          <p:spPr bwMode="auto">
            <a:xfrm>
              <a:off x="1893" y="352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76" name="Group 508"/>
          <p:cNvGrpSpPr>
            <a:grpSpLocks/>
          </p:cNvGrpSpPr>
          <p:nvPr/>
        </p:nvGrpSpPr>
        <p:grpSpPr bwMode="auto">
          <a:xfrm>
            <a:off x="6824663" y="4840288"/>
            <a:ext cx="481012" cy="1069975"/>
            <a:chOff x="2783" y="2983"/>
            <a:chExt cx="303" cy="674"/>
          </a:xfrm>
        </p:grpSpPr>
        <p:sp>
          <p:nvSpPr>
            <p:cNvPr id="58774" name="Rectangle 406"/>
            <p:cNvSpPr>
              <a:spLocks noChangeArrowheads="1"/>
            </p:cNvSpPr>
            <p:nvPr/>
          </p:nvSpPr>
          <p:spPr bwMode="auto">
            <a:xfrm>
              <a:off x="2786" y="3133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75" name="Freeform 407"/>
            <p:cNvSpPr>
              <a:spLocks noEditPoints="1"/>
            </p:cNvSpPr>
            <p:nvPr/>
          </p:nvSpPr>
          <p:spPr bwMode="auto">
            <a:xfrm>
              <a:off x="2783" y="3130"/>
              <a:ext cx="303" cy="527"/>
            </a:xfrm>
            <a:custGeom>
              <a:avLst/>
              <a:gdLst>
                <a:gd name="T0" fmla="*/ 8 w 809"/>
                <a:gd name="T1" fmla="*/ 144 h 1406"/>
                <a:gd name="T2" fmla="*/ 8 w 809"/>
                <a:gd name="T3" fmla="*/ 16 h 1406"/>
                <a:gd name="T4" fmla="*/ 16 w 809"/>
                <a:gd name="T5" fmla="*/ 328 h 1406"/>
                <a:gd name="T6" fmla="*/ 0 w 809"/>
                <a:gd name="T7" fmla="*/ 216 h 1406"/>
                <a:gd name="T8" fmla="*/ 16 w 809"/>
                <a:gd name="T9" fmla="*/ 408 h 1406"/>
                <a:gd name="T10" fmla="*/ 0 w 809"/>
                <a:gd name="T11" fmla="*/ 520 h 1406"/>
                <a:gd name="T12" fmla="*/ 16 w 809"/>
                <a:gd name="T13" fmla="*/ 408 h 1406"/>
                <a:gd name="T14" fmla="*/ 8 w 809"/>
                <a:gd name="T15" fmla="*/ 720 h 1406"/>
                <a:gd name="T16" fmla="*/ 8 w 809"/>
                <a:gd name="T17" fmla="*/ 592 h 1406"/>
                <a:gd name="T18" fmla="*/ 16 w 809"/>
                <a:gd name="T19" fmla="*/ 904 h 1406"/>
                <a:gd name="T20" fmla="*/ 0 w 809"/>
                <a:gd name="T21" fmla="*/ 792 h 1406"/>
                <a:gd name="T22" fmla="*/ 16 w 809"/>
                <a:gd name="T23" fmla="*/ 984 h 1406"/>
                <a:gd name="T24" fmla="*/ 0 w 809"/>
                <a:gd name="T25" fmla="*/ 1096 h 1406"/>
                <a:gd name="T26" fmla="*/ 16 w 809"/>
                <a:gd name="T27" fmla="*/ 984 h 1406"/>
                <a:gd name="T28" fmla="*/ 8 w 809"/>
                <a:gd name="T29" fmla="*/ 1296 h 1406"/>
                <a:gd name="T30" fmla="*/ 8 w 809"/>
                <a:gd name="T31" fmla="*/ 1168 h 1406"/>
                <a:gd name="T32" fmla="*/ 16 w 809"/>
                <a:gd name="T33" fmla="*/ 1398 h 1406"/>
                <a:gd name="T34" fmla="*/ 98 w 809"/>
                <a:gd name="T35" fmla="*/ 1398 h 1406"/>
                <a:gd name="T36" fmla="*/ 0 w 809"/>
                <a:gd name="T37" fmla="*/ 1398 h 1406"/>
                <a:gd name="T38" fmla="*/ 16 w 809"/>
                <a:gd name="T39" fmla="*/ 1368 h 1406"/>
                <a:gd name="T40" fmla="*/ 290 w 809"/>
                <a:gd name="T41" fmla="*/ 1398 h 1406"/>
                <a:gd name="T42" fmla="*/ 162 w 809"/>
                <a:gd name="T43" fmla="*/ 1398 h 1406"/>
                <a:gd name="T44" fmla="*/ 474 w 809"/>
                <a:gd name="T45" fmla="*/ 1390 h 1406"/>
                <a:gd name="T46" fmla="*/ 362 w 809"/>
                <a:gd name="T47" fmla="*/ 1406 h 1406"/>
                <a:gd name="T48" fmla="*/ 554 w 809"/>
                <a:gd name="T49" fmla="*/ 1390 h 1406"/>
                <a:gd name="T50" fmla="*/ 666 w 809"/>
                <a:gd name="T51" fmla="*/ 1406 h 1406"/>
                <a:gd name="T52" fmla="*/ 554 w 809"/>
                <a:gd name="T53" fmla="*/ 1390 h 1406"/>
                <a:gd name="T54" fmla="*/ 793 w 809"/>
                <a:gd name="T55" fmla="*/ 1398 h 1406"/>
                <a:gd name="T56" fmla="*/ 809 w 809"/>
                <a:gd name="T57" fmla="*/ 1340 h 1406"/>
                <a:gd name="T58" fmla="*/ 746 w 809"/>
                <a:gd name="T59" fmla="*/ 1406 h 1406"/>
                <a:gd name="T60" fmla="*/ 793 w 809"/>
                <a:gd name="T61" fmla="*/ 1260 h 1406"/>
                <a:gd name="T62" fmla="*/ 809 w 809"/>
                <a:gd name="T63" fmla="*/ 1148 h 1406"/>
                <a:gd name="T64" fmla="*/ 793 w 809"/>
                <a:gd name="T65" fmla="*/ 1260 h 1406"/>
                <a:gd name="T66" fmla="*/ 801 w 809"/>
                <a:gd name="T67" fmla="*/ 948 h 1406"/>
                <a:gd name="T68" fmla="*/ 801 w 809"/>
                <a:gd name="T69" fmla="*/ 1076 h 1406"/>
                <a:gd name="T70" fmla="*/ 793 w 809"/>
                <a:gd name="T71" fmla="*/ 764 h 1406"/>
                <a:gd name="T72" fmla="*/ 809 w 809"/>
                <a:gd name="T73" fmla="*/ 876 h 1406"/>
                <a:gd name="T74" fmla="*/ 793 w 809"/>
                <a:gd name="T75" fmla="*/ 684 h 1406"/>
                <a:gd name="T76" fmla="*/ 809 w 809"/>
                <a:gd name="T77" fmla="*/ 572 h 1406"/>
                <a:gd name="T78" fmla="*/ 793 w 809"/>
                <a:gd name="T79" fmla="*/ 684 h 1406"/>
                <a:gd name="T80" fmla="*/ 801 w 809"/>
                <a:gd name="T81" fmla="*/ 372 h 1406"/>
                <a:gd name="T82" fmla="*/ 801 w 809"/>
                <a:gd name="T83" fmla="*/ 500 h 1406"/>
                <a:gd name="T84" fmla="*/ 793 w 809"/>
                <a:gd name="T85" fmla="*/ 188 h 1406"/>
                <a:gd name="T86" fmla="*/ 809 w 809"/>
                <a:gd name="T87" fmla="*/ 300 h 1406"/>
                <a:gd name="T88" fmla="*/ 793 w 809"/>
                <a:gd name="T89" fmla="*/ 108 h 1406"/>
                <a:gd name="T90" fmla="*/ 790 w 809"/>
                <a:gd name="T91" fmla="*/ 16 h 1406"/>
                <a:gd name="T92" fmla="*/ 801 w 809"/>
                <a:gd name="T93" fmla="*/ 0 h 1406"/>
                <a:gd name="T94" fmla="*/ 801 w 809"/>
                <a:gd name="T95" fmla="*/ 116 h 1406"/>
                <a:gd name="T96" fmla="*/ 598 w 809"/>
                <a:gd name="T97" fmla="*/ 16 h 1406"/>
                <a:gd name="T98" fmla="*/ 710 w 809"/>
                <a:gd name="T99" fmla="*/ 0 h 1406"/>
                <a:gd name="T100" fmla="*/ 518 w 809"/>
                <a:gd name="T101" fmla="*/ 16 h 1406"/>
                <a:gd name="T102" fmla="*/ 406 w 809"/>
                <a:gd name="T103" fmla="*/ 0 h 1406"/>
                <a:gd name="T104" fmla="*/ 518 w 809"/>
                <a:gd name="T105" fmla="*/ 16 h 1406"/>
                <a:gd name="T106" fmla="*/ 206 w 809"/>
                <a:gd name="T107" fmla="*/ 8 h 1406"/>
                <a:gd name="T108" fmla="*/ 334 w 809"/>
                <a:gd name="T109" fmla="*/ 8 h 1406"/>
                <a:gd name="T110" fmla="*/ 22 w 809"/>
                <a:gd name="T111" fmla="*/ 16 h 1406"/>
                <a:gd name="T112" fmla="*/ 134 w 809"/>
                <a:gd name="T113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76" name="Rectangle 408"/>
            <p:cNvSpPr>
              <a:spLocks noChangeArrowheads="1"/>
            </p:cNvSpPr>
            <p:nvPr/>
          </p:nvSpPr>
          <p:spPr bwMode="auto">
            <a:xfrm>
              <a:off x="2895" y="2983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E</a:t>
              </a:r>
              <a:endParaRPr lang="en-US"/>
            </a:p>
          </p:txBody>
        </p:sp>
        <p:sp>
          <p:nvSpPr>
            <p:cNvPr id="58777" name="Line 409"/>
            <p:cNvSpPr>
              <a:spLocks noChangeShapeType="1"/>
            </p:cNvSpPr>
            <p:nvPr/>
          </p:nvSpPr>
          <p:spPr bwMode="auto">
            <a:xfrm>
              <a:off x="2860" y="320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78" name="Freeform 410"/>
            <p:cNvSpPr>
              <a:spLocks/>
            </p:cNvSpPr>
            <p:nvPr/>
          </p:nvSpPr>
          <p:spPr bwMode="auto">
            <a:xfrm>
              <a:off x="2954" y="317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81" name="Line 413"/>
            <p:cNvSpPr>
              <a:spLocks noChangeShapeType="1"/>
            </p:cNvSpPr>
            <p:nvPr/>
          </p:nvSpPr>
          <p:spPr bwMode="auto">
            <a:xfrm>
              <a:off x="2854" y="3334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82" name="Freeform 414"/>
            <p:cNvSpPr>
              <a:spLocks/>
            </p:cNvSpPr>
            <p:nvPr/>
          </p:nvSpPr>
          <p:spPr bwMode="auto">
            <a:xfrm>
              <a:off x="2948" y="3304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783" name="Line 415"/>
            <p:cNvSpPr>
              <a:spLocks noChangeShapeType="1"/>
            </p:cNvSpPr>
            <p:nvPr/>
          </p:nvSpPr>
          <p:spPr bwMode="auto">
            <a:xfrm>
              <a:off x="2854" y="344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784" name="Freeform 416"/>
            <p:cNvSpPr>
              <a:spLocks/>
            </p:cNvSpPr>
            <p:nvPr/>
          </p:nvSpPr>
          <p:spPr bwMode="auto">
            <a:xfrm>
              <a:off x="2948" y="341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846" name="Line 478"/>
            <p:cNvSpPr>
              <a:spLocks noChangeShapeType="1"/>
            </p:cNvSpPr>
            <p:nvPr/>
          </p:nvSpPr>
          <p:spPr bwMode="auto">
            <a:xfrm>
              <a:off x="2856" y="355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47" name="Freeform 479"/>
            <p:cNvSpPr>
              <a:spLocks/>
            </p:cNvSpPr>
            <p:nvPr/>
          </p:nvSpPr>
          <p:spPr bwMode="auto">
            <a:xfrm>
              <a:off x="2950" y="352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849" name="Group 481"/>
          <p:cNvGrpSpPr>
            <a:grpSpLocks/>
          </p:cNvGrpSpPr>
          <p:nvPr/>
        </p:nvGrpSpPr>
        <p:grpSpPr bwMode="auto">
          <a:xfrm>
            <a:off x="4187825" y="2084388"/>
            <a:ext cx="4302125" cy="192087"/>
            <a:chOff x="2638" y="1313"/>
            <a:chExt cx="2710" cy="121"/>
          </a:xfrm>
        </p:grpSpPr>
        <p:grpSp>
          <p:nvGrpSpPr>
            <p:cNvPr id="58850" name="Group 482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58851" name="Rectangle 483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852" name="Rectangle 484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B</a:t>
                </a:r>
              </a:p>
            </p:txBody>
          </p:sp>
          <p:sp>
            <p:nvSpPr>
              <p:cNvPr id="58853" name="Rectangle 485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  <p:grpSp>
          <p:nvGrpSpPr>
            <p:cNvPr id="58854" name="Group 486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58855" name="AutoShape 487"/>
              <p:cNvCxnSpPr>
                <a:cxnSpLocks noChangeShapeType="1"/>
                <a:stCxn id="58856" idx="3"/>
                <a:endCxn id="58851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856" name="Rectangle 488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</p:grpSp>
      <p:grpSp>
        <p:nvGrpSpPr>
          <p:cNvPr id="58865" name="Group 497"/>
          <p:cNvGrpSpPr>
            <a:grpSpLocks/>
          </p:cNvGrpSpPr>
          <p:nvPr/>
        </p:nvGrpSpPr>
        <p:grpSpPr bwMode="auto">
          <a:xfrm>
            <a:off x="4187825" y="2084388"/>
            <a:ext cx="4302125" cy="192087"/>
            <a:chOff x="2638" y="1313"/>
            <a:chExt cx="2710" cy="121"/>
          </a:xfrm>
        </p:grpSpPr>
        <p:grpSp>
          <p:nvGrpSpPr>
            <p:cNvPr id="58866" name="Group 498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58867" name="Rectangle 499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868" name="Rectangle 500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869" name="Rectangle 501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  <p:grpSp>
          <p:nvGrpSpPr>
            <p:cNvPr id="58870" name="Group 502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58871" name="AutoShape 503"/>
              <p:cNvCxnSpPr>
                <a:cxnSpLocks noChangeShapeType="1"/>
                <a:stCxn id="58872" idx="3"/>
                <a:endCxn id="58867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872" name="Rectangle 504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</p:grpSp>
      <p:grpSp>
        <p:nvGrpSpPr>
          <p:cNvPr id="58896" name="Group 528"/>
          <p:cNvGrpSpPr>
            <a:grpSpLocks/>
          </p:cNvGrpSpPr>
          <p:nvPr/>
        </p:nvGrpSpPr>
        <p:grpSpPr bwMode="auto">
          <a:xfrm>
            <a:off x="4956175" y="1508125"/>
            <a:ext cx="3533775" cy="568325"/>
            <a:chOff x="3122" y="950"/>
            <a:chExt cx="2226" cy="358"/>
          </a:xfrm>
        </p:grpSpPr>
        <p:grpSp>
          <p:nvGrpSpPr>
            <p:cNvPr id="58895" name="Group 527"/>
            <p:cNvGrpSpPr>
              <a:grpSpLocks/>
            </p:cNvGrpSpPr>
            <p:nvPr/>
          </p:nvGrpSpPr>
          <p:grpSpPr bwMode="auto">
            <a:xfrm>
              <a:off x="3219" y="1168"/>
              <a:ext cx="2122" cy="140"/>
              <a:chOff x="3219" y="1168"/>
              <a:chExt cx="2122" cy="140"/>
            </a:xfrm>
          </p:grpSpPr>
          <p:sp>
            <p:nvSpPr>
              <p:cNvPr id="58556" name="Rectangle 188"/>
              <p:cNvSpPr>
                <a:spLocks noChangeArrowheads="1"/>
              </p:cNvSpPr>
              <p:nvPr/>
            </p:nvSpPr>
            <p:spPr bwMode="auto">
              <a:xfrm>
                <a:off x="3219" y="1168"/>
                <a:ext cx="59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</a:rPr>
                  <a:t>Reconv. PC</a:t>
                </a:r>
                <a:endParaRPr lang="en-US"/>
              </a:p>
            </p:txBody>
          </p:sp>
          <p:sp>
            <p:nvSpPr>
              <p:cNvPr id="58557" name="Rectangle 189"/>
              <p:cNvSpPr>
                <a:spLocks noChangeArrowheads="1"/>
              </p:cNvSpPr>
              <p:nvPr/>
            </p:nvSpPr>
            <p:spPr bwMode="auto">
              <a:xfrm>
                <a:off x="4132" y="1174"/>
                <a:ext cx="41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</a:rPr>
                  <a:t>Next PC</a:t>
                </a:r>
                <a:endParaRPr lang="en-US"/>
              </a:p>
            </p:txBody>
          </p:sp>
          <p:sp>
            <p:nvSpPr>
              <p:cNvPr id="58558" name="Rectangle 190"/>
              <p:cNvSpPr>
                <a:spLocks noChangeArrowheads="1"/>
              </p:cNvSpPr>
              <p:nvPr/>
            </p:nvSpPr>
            <p:spPr bwMode="auto">
              <a:xfrm>
                <a:off x="4738" y="1174"/>
                <a:ext cx="60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</a:rPr>
                  <a:t>Active Mask</a:t>
                </a:r>
                <a:endParaRPr lang="en-US"/>
              </a:p>
            </p:txBody>
          </p:sp>
        </p:grpSp>
        <p:sp>
          <p:nvSpPr>
            <p:cNvPr id="58873" name="Line 505"/>
            <p:cNvSpPr>
              <a:spLocks noChangeShapeType="1"/>
            </p:cNvSpPr>
            <p:nvPr/>
          </p:nvSpPr>
          <p:spPr bwMode="auto">
            <a:xfrm>
              <a:off x="3122" y="1168"/>
              <a:ext cx="22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874" name="Text Box 506"/>
            <p:cNvSpPr txBox="1">
              <a:spLocks noChangeArrowheads="1"/>
            </p:cNvSpPr>
            <p:nvPr/>
          </p:nvSpPr>
          <p:spPr bwMode="auto">
            <a:xfrm>
              <a:off x="3944" y="950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/>
                <a:t>Stack</a:t>
              </a:r>
            </a:p>
          </p:txBody>
        </p:sp>
      </p:grpSp>
      <p:grpSp>
        <p:nvGrpSpPr>
          <p:cNvPr id="58877" name="Group 509"/>
          <p:cNvGrpSpPr>
            <a:grpSpLocks/>
          </p:cNvGrpSpPr>
          <p:nvPr/>
        </p:nvGrpSpPr>
        <p:grpSpPr bwMode="auto">
          <a:xfrm>
            <a:off x="4187825" y="2084388"/>
            <a:ext cx="4302125" cy="576262"/>
            <a:chOff x="2638" y="1434"/>
            <a:chExt cx="2710" cy="363"/>
          </a:xfrm>
        </p:grpSpPr>
        <p:grpSp>
          <p:nvGrpSpPr>
            <p:cNvPr id="58878" name="Group 510"/>
            <p:cNvGrpSpPr>
              <a:grpSpLocks/>
            </p:cNvGrpSpPr>
            <p:nvPr/>
          </p:nvGrpSpPr>
          <p:grpSpPr bwMode="auto">
            <a:xfrm>
              <a:off x="3122" y="1555"/>
              <a:ext cx="2226" cy="121"/>
              <a:chOff x="3122" y="1652"/>
              <a:chExt cx="2226" cy="121"/>
            </a:xfrm>
          </p:grpSpPr>
          <p:sp>
            <p:nvSpPr>
              <p:cNvPr id="58879" name="Rectangle 511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880" name="Rectangle 512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D</a:t>
                </a:r>
              </a:p>
            </p:txBody>
          </p:sp>
          <p:sp>
            <p:nvSpPr>
              <p:cNvPr id="58881" name="Rectangle 513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0110</a:t>
                </a:r>
              </a:p>
            </p:txBody>
          </p:sp>
        </p:grpSp>
        <p:grpSp>
          <p:nvGrpSpPr>
            <p:cNvPr id="58882" name="Group 514"/>
            <p:cNvGrpSpPr>
              <a:grpSpLocks/>
            </p:cNvGrpSpPr>
            <p:nvPr/>
          </p:nvGrpSpPr>
          <p:grpSpPr bwMode="auto">
            <a:xfrm>
              <a:off x="3122" y="1676"/>
              <a:ext cx="2226" cy="121"/>
              <a:chOff x="3122" y="1652"/>
              <a:chExt cx="2226" cy="121"/>
            </a:xfrm>
          </p:grpSpPr>
          <p:sp>
            <p:nvSpPr>
              <p:cNvPr id="58883" name="Rectangle 515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884" name="Rectangle 516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885" name="Rectangle 517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1001</a:t>
                </a:r>
              </a:p>
            </p:txBody>
          </p:sp>
        </p:grpSp>
        <p:grpSp>
          <p:nvGrpSpPr>
            <p:cNvPr id="58886" name="Group 518"/>
            <p:cNvGrpSpPr>
              <a:grpSpLocks/>
            </p:cNvGrpSpPr>
            <p:nvPr/>
          </p:nvGrpSpPr>
          <p:grpSpPr bwMode="auto">
            <a:xfrm>
              <a:off x="2638" y="1676"/>
              <a:ext cx="478" cy="121"/>
              <a:chOff x="2638" y="1313"/>
              <a:chExt cx="478" cy="121"/>
            </a:xfrm>
          </p:grpSpPr>
          <p:cxnSp>
            <p:nvCxnSpPr>
              <p:cNvPr id="58887" name="AutoShape 519"/>
              <p:cNvCxnSpPr>
                <a:cxnSpLocks noChangeShapeType="1"/>
                <a:stCxn id="58888" idx="3"/>
                <a:endCxn id="58883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888" name="Rectangle 520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TOS</a:t>
                </a:r>
              </a:p>
            </p:txBody>
          </p:sp>
        </p:grpSp>
        <p:grpSp>
          <p:nvGrpSpPr>
            <p:cNvPr id="58889" name="Group 521"/>
            <p:cNvGrpSpPr>
              <a:grpSpLocks/>
            </p:cNvGrpSpPr>
            <p:nvPr/>
          </p:nvGrpSpPr>
          <p:grpSpPr bwMode="auto">
            <a:xfrm>
              <a:off x="3122" y="1434"/>
              <a:ext cx="2226" cy="121"/>
              <a:chOff x="3122" y="1652"/>
              <a:chExt cx="2226" cy="121"/>
            </a:xfrm>
          </p:grpSpPr>
          <p:sp>
            <p:nvSpPr>
              <p:cNvPr id="58890" name="Rectangle 522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-</a:t>
                </a:r>
              </a:p>
            </p:txBody>
          </p:sp>
          <p:sp>
            <p:nvSpPr>
              <p:cNvPr id="58891" name="Rectangle 523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E</a:t>
                </a:r>
              </a:p>
            </p:txBody>
          </p:sp>
          <p:sp>
            <p:nvSpPr>
              <p:cNvPr id="58892" name="Rectangle 524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en-US" sz="1600"/>
                  <a:t>1111</a:t>
                </a:r>
              </a:p>
            </p:txBody>
          </p:sp>
        </p:grpSp>
      </p:grpSp>
      <p:sp>
        <p:nvSpPr>
          <p:cNvPr id="58893" name="Line 525"/>
          <p:cNvSpPr>
            <a:spLocks noChangeShapeType="1"/>
          </p:cNvSpPr>
          <p:nvPr/>
        </p:nvSpPr>
        <p:spPr bwMode="auto">
          <a:xfrm>
            <a:off x="1905000" y="4884738"/>
            <a:ext cx="0" cy="601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894" name="Line 526"/>
          <p:cNvSpPr>
            <a:spLocks noChangeShapeType="1"/>
          </p:cNvSpPr>
          <p:nvPr/>
        </p:nvSpPr>
        <p:spPr bwMode="auto">
          <a:xfrm>
            <a:off x="1828800" y="1865312"/>
            <a:ext cx="0" cy="344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85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85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85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585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585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585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06" grpId="0" animBg="1"/>
      <p:bldP spid="58507" grpId="0" animBg="1"/>
      <p:bldP spid="58508" grpId="0" animBg="1"/>
      <p:bldP spid="58509" grpId="0" animBg="1"/>
      <p:bldP spid="58511" grpId="0" animBg="1"/>
      <p:bldP spid="58512" grpId="0" animBg="1"/>
      <p:bldP spid="58830" grpId="0" animBg="1"/>
      <p:bldP spid="58831" grpId="0" animBg="1"/>
      <p:bldP spid="58831" grpId="1" animBg="1"/>
      <p:bldP spid="58832" grpId="0" animBg="1"/>
      <p:bldP spid="58833" grpId="0" animBg="1"/>
      <p:bldP spid="58834" grpId="0" animBg="1"/>
      <p:bldP spid="5883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696200" cy="1143000"/>
          </a:xfrm>
        </p:spPr>
        <p:txBody>
          <a:bodyPr/>
          <a:lstStyle/>
          <a:p>
            <a:pPr eaLnBrk="1" hangingPunct="1"/>
            <a:r>
              <a:rPr lang="en-US" dirty="0"/>
              <a:t>Recent research in GPU 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295400"/>
            <a:ext cx="8534400" cy="5257800"/>
          </a:xfrm>
        </p:spPr>
        <p:txBody>
          <a:bodyPr/>
          <a:lstStyle/>
          <a:p>
            <a:pPr marL="457200" indent="-457200" eaLnBrk="1" hangingPunct="1"/>
            <a:r>
              <a:rPr lang="en-US" sz="3200" dirty="0"/>
              <a:t>Integrated Heterogeneous Architectures / Heterogeneous System Architecture (HSA)</a:t>
            </a:r>
          </a:p>
          <a:p>
            <a:pPr marL="857250" lvl="1" indent="-457200" eaLnBrk="1" hangingPunct="1"/>
            <a:r>
              <a:rPr lang="en-US" sz="2800" dirty="0"/>
              <a:t>CPU cores and GPU cores together in the same die </a:t>
            </a:r>
          </a:p>
          <a:p>
            <a:pPr marL="857250" lvl="1" indent="-457200" eaLnBrk="1" hangingPunct="1"/>
            <a:r>
              <a:rPr lang="x-none" sz="2800" dirty="0"/>
              <a:t>Sharing of resources (including last level cache, memory, </a:t>
            </a:r>
            <a:r>
              <a:rPr lang="is-IS" sz="2800" dirty="0"/>
              <a:t>…)</a:t>
            </a:r>
          </a:p>
          <a:p>
            <a:pPr marL="457200" indent="-457200" eaLnBrk="1" hangingPunct="1"/>
            <a:r>
              <a:rPr lang="is-IS" sz="3200" dirty="0"/>
              <a:t>Virtual memory support </a:t>
            </a:r>
          </a:p>
          <a:p>
            <a:pPr marL="857250" lvl="1" indent="-457200" eaLnBrk="1" hangingPunct="1"/>
            <a:r>
              <a:rPr lang="is-IS" dirty="0"/>
              <a:t>TLB /Address Translation for GPUs</a:t>
            </a:r>
          </a:p>
          <a:p>
            <a:pPr marL="857250" lvl="1" indent="-457200" eaLnBrk="1" hangingPunct="1"/>
            <a:r>
              <a:rPr lang="is-IS" dirty="0"/>
              <a:t>Supporting large pages in GPU</a:t>
            </a:r>
          </a:p>
          <a:p>
            <a:pPr marL="857250" lvl="1" indent="-457200" eaLnBrk="1" hangingPunct="1"/>
            <a:r>
              <a:rPr lang="is-IS" dirty="0"/>
              <a:t>Concurrent applicaions in GPU</a:t>
            </a:r>
          </a:p>
          <a:p>
            <a:pPr marL="857250" lvl="1" indent="-457200" eaLnBrk="1" hangingPunct="1"/>
            <a:endParaRPr lang="en-US" sz="2800" dirty="0"/>
          </a:p>
          <a:p>
            <a:pPr marL="857250" lvl="1" indent="-457200" eaLnBrk="1" hangingPunct="1"/>
            <a:endParaRPr lang="en-US" dirty="0"/>
          </a:p>
        </p:txBody>
      </p:sp>
      <p:sp>
        <p:nvSpPr>
          <p:cNvPr id="1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</p:spTree>
    <p:extLst>
      <p:ext uri="{BB962C8B-B14F-4D97-AF65-F5344CB8AC3E}">
        <p14:creationId xmlns:p14="http://schemas.microsoft.com/office/powerpoint/2010/main" val="1919084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696200" cy="1143000"/>
          </a:xfrm>
        </p:spPr>
        <p:txBody>
          <a:bodyPr/>
          <a:lstStyle/>
          <a:p>
            <a:pPr eaLnBrk="1" hangingPunct="1"/>
            <a:r>
              <a:rPr lang="en-US" dirty="0"/>
              <a:t>Recent research in GPU 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295400"/>
            <a:ext cx="8763000" cy="5257800"/>
          </a:xfrm>
        </p:spPr>
        <p:txBody>
          <a:bodyPr/>
          <a:lstStyle/>
          <a:p>
            <a:pPr marL="457200" indent="-457200" eaLnBrk="1" hangingPunct="1"/>
            <a:r>
              <a:rPr lang="x-none" sz="3200" dirty="0"/>
              <a:t>Unified Address Space</a:t>
            </a:r>
          </a:p>
          <a:p>
            <a:pPr marL="857250" lvl="1" indent="-457200" eaLnBrk="1" hangingPunct="1"/>
            <a:r>
              <a:rPr lang="x-none" dirty="0"/>
              <a:t>Unified Virtual Addressing </a:t>
            </a:r>
            <a:r>
              <a:rPr lang="x-none" sz="2200" dirty="0"/>
              <a:t>(allocated at host, 32B transfers</a:t>
            </a:r>
            <a:r>
              <a:rPr lang="x-none" dirty="0"/>
              <a:t>)</a:t>
            </a:r>
          </a:p>
          <a:p>
            <a:pPr marL="857250" lvl="1" indent="-457200" eaLnBrk="1" hangingPunct="1"/>
            <a:r>
              <a:rPr lang="x-none" dirty="0"/>
              <a:t>Unified Memory (</a:t>
            </a:r>
            <a:r>
              <a:rPr lang="x-none" sz="2200" dirty="0"/>
              <a:t>allocated at device, 4KB transfers</a:t>
            </a:r>
            <a:r>
              <a:rPr lang="x-none" sz="2000" dirty="0"/>
              <a:t>)</a:t>
            </a:r>
            <a:endParaRPr lang="x-none" sz="2200" dirty="0"/>
          </a:p>
          <a:p>
            <a:pPr marL="857250" lvl="1" indent="-457200" eaLnBrk="1" hangingPunct="1"/>
            <a:r>
              <a:rPr lang="x-none" dirty="0"/>
              <a:t>Unified Virtual Memory (UVM) </a:t>
            </a:r>
            <a:endParaRPr lang="is-IS" sz="2400" dirty="0"/>
          </a:p>
          <a:p>
            <a:pPr marL="857250" lvl="1" indent="-457200" eaLnBrk="1" hangingPunct="1"/>
            <a:endParaRPr lang="en-US" sz="2800" dirty="0"/>
          </a:p>
          <a:p>
            <a:pPr marL="857250" lvl="1" indent="-457200" eaLnBrk="1" hangingPunct="1"/>
            <a:endParaRPr lang="en-US" dirty="0"/>
          </a:p>
        </p:txBody>
      </p:sp>
      <p:sp>
        <p:nvSpPr>
          <p:cNvPr id="1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omic Sans MS"/>
              </a:rPr>
              <a:t>©</a:t>
            </a:r>
            <a:r>
              <a:rPr lang="en-US" sz="1400">
                <a:latin typeface="Comic Sans MS"/>
              </a:rPr>
              <a:t> RG@SERC,IISc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13089" y="3522672"/>
            <a:ext cx="3003022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56272" y="3522672"/>
            <a:ext cx="301305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0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4396" y="2336940"/>
            <a:ext cx="5404403" cy="4770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ZMM0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792" y="2149648"/>
            <a:ext cx="3183008" cy="4770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YMM0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SIMD Registers (AVX-512)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784574" y="1825625"/>
            <a:ext cx="3359425" cy="4351338"/>
          </a:xfrm>
        </p:spPr>
        <p:txBody>
          <a:bodyPr/>
          <a:lstStyle/>
          <a:p>
            <a:r>
              <a:rPr lang="en-US" dirty="0"/>
              <a:t>XMM0 – XMM15 </a:t>
            </a:r>
          </a:p>
          <a:p>
            <a:pPr lvl="1"/>
            <a:r>
              <a:rPr lang="en-US" dirty="0"/>
              <a:t>128-bit registers</a:t>
            </a:r>
          </a:p>
          <a:p>
            <a:pPr lvl="1"/>
            <a:r>
              <a:rPr lang="en-US" dirty="0"/>
              <a:t>SSE</a:t>
            </a:r>
          </a:p>
          <a:p>
            <a:r>
              <a:rPr lang="en-US" dirty="0"/>
              <a:t>YMM0 – YMM15</a:t>
            </a:r>
          </a:p>
          <a:p>
            <a:pPr lvl="1"/>
            <a:r>
              <a:rPr lang="en-US" dirty="0"/>
              <a:t>256-bit registers</a:t>
            </a:r>
          </a:p>
          <a:p>
            <a:pPr lvl="1"/>
            <a:r>
              <a:rPr lang="en-US" dirty="0"/>
              <a:t>AVX, AVX2</a:t>
            </a:r>
          </a:p>
          <a:p>
            <a:r>
              <a:rPr lang="en-US" dirty="0"/>
              <a:t>ZMM0 – ZMM31</a:t>
            </a:r>
          </a:p>
          <a:p>
            <a:pPr lvl="1"/>
            <a:r>
              <a:rPr lang="en-US" dirty="0"/>
              <a:t>512-bit registers</a:t>
            </a:r>
          </a:p>
          <a:p>
            <a:pPr lvl="1"/>
            <a:r>
              <a:rPr lang="en-US" dirty="0"/>
              <a:t>AVX-512</a:t>
            </a:r>
          </a:p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99225"/>
            <a:ext cx="1066800" cy="228600"/>
          </a:xfrm>
        </p:spPr>
        <p:txBody>
          <a:bodyPr/>
          <a:lstStyle/>
          <a:p>
            <a:fld id="{166ED56D-DF81-384C-8743-B5E6E7908EB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28659" y="1981200"/>
            <a:ext cx="1610140" cy="4770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XMM0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396" y="3370608"/>
            <a:ext cx="5404403" cy="4770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ZMM1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55790" y="3183315"/>
            <a:ext cx="3183008" cy="4770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YMM1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28659" y="3014865"/>
            <a:ext cx="1610140" cy="4770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XMM1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4395" y="5550591"/>
            <a:ext cx="5404403" cy="4770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ZMM31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55790" y="5363299"/>
            <a:ext cx="3183008" cy="4770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    YMM31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28658" y="5194851"/>
            <a:ext cx="1610140" cy="4770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XMM31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62135" y="419869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sp>
        <p:nvSpPr>
          <p:cNvPr id="18" name="Footer Placeholder 4"/>
          <p:cNvSpPr txBox="1">
            <a:spLocks/>
          </p:cNvSpPr>
          <p:nvPr/>
        </p:nvSpPr>
        <p:spPr bwMode="auto">
          <a:xfrm>
            <a:off x="3657600" y="6477000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>
                <a:solidFill>
                  <a:srgbClr val="5F5F5F"/>
                </a:solidFill>
                <a:latin typeface="Comic Sans MS" charset="0"/>
              </a:rPr>
              <a:t> RG@SERC,IISc</a:t>
            </a:r>
          </a:p>
        </p:txBody>
      </p:sp>
    </p:spTree>
    <p:extLst>
      <p:ext uri="{BB962C8B-B14F-4D97-AF65-F5344CB8AC3E}">
        <p14:creationId xmlns:p14="http://schemas.microsoft.com/office/powerpoint/2010/main" val="255461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SSE/AVX Data Types</a:t>
            </a:r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96050"/>
            <a:ext cx="1066800" cy="228600"/>
          </a:xfrm>
        </p:spPr>
        <p:txBody>
          <a:bodyPr/>
          <a:lstStyle/>
          <a:p>
            <a:fld id="{166ED56D-DF81-384C-8743-B5E6E7908EB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81000" y="5493603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Operation on 32 8-bit values in one instruction 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Or 4 64-bit values, 8 32-bit values, or 16 16-bit values!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0258" y="1371600"/>
            <a:ext cx="8612742" cy="3931718"/>
            <a:chOff x="150258" y="1694546"/>
            <a:chExt cx="6529709" cy="3931718"/>
          </a:xfrm>
        </p:grpSpPr>
        <p:sp>
          <p:nvSpPr>
            <p:cNvPr id="6" name="Rectangle 5"/>
            <p:cNvSpPr/>
            <p:nvPr/>
          </p:nvSpPr>
          <p:spPr>
            <a:xfrm>
              <a:off x="363311" y="2063881"/>
              <a:ext cx="6142386" cy="477077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YMM0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3313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31111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98908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66707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3312" y="3472129"/>
              <a:ext cx="1535597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double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98909" y="3472129"/>
              <a:ext cx="1535597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double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3313" y="4056989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109" y="4056988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98910" y="4056989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66707" y="4056988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34506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02304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70101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37900" y="2887276"/>
              <a:ext cx="767798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float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34505" y="3472129"/>
              <a:ext cx="1535597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double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70102" y="3472129"/>
              <a:ext cx="1535597" cy="4770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double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34506" y="4056986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02302" y="4056985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70103" y="4056986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737900" y="4056985"/>
              <a:ext cx="76779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int32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3313" y="4603089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40791" y="4603088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3312" y="5149187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8367" y="5149186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31110" y="4603088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08588" y="4603087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40791" y="5149187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35847" y="5149186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31109" y="5149185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26164" y="5149184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08589" y="5149185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03644" y="5149184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98701" y="4603087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276178" y="4603086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98700" y="5149185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093754" y="5149184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66497" y="4603086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43975" y="4603085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276179" y="5149185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71234" y="5149184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66497" y="5149183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61551" y="5149182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3975" y="5149183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39031" y="5149182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40403" y="4603084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817880" y="4603083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40401" y="5149182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635456" y="5149181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08200" y="4603083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85677" y="4603082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17882" y="5149182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12936" y="5149181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08199" y="5149180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403253" y="5149179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85678" y="5149180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780733" y="5149179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975790" y="4603082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53268" y="4603081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975789" y="5149180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70844" y="5149179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743587" y="4603081"/>
              <a:ext cx="377479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21064" y="4603080"/>
              <a:ext cx="390318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53269" y="5149180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548324" y="5149179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43585" y="5149178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938640" y="5149177"/>
              <a:ext cx="182424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21066" y="5149178"/>
              <a:ext cx="195056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16121" y="5149177"/>
              <a:ext cx="195263" cy="4770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0258" y="1694546"/>
              <a:ext cx="569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255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66923" y="1724751"/>
              <a:ext cx="3130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90" name="Footer Placeholder 4"/>
          <p:cNvSpPr txBox="1">
            <a:spLocks/>
          </p:cNvSpPr>
          <p:nvPr/>
        </p:nvSpPr>
        <p:spPr bwMode="auto">
          <a:xfrm>
            <a:off x="3429000" y="6484938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>
                <a:solidFill>
                  <a:srgbClr val="5F5F5F"/>
                </a:solidFill>
                <a:latin typeface="Comic Sans MS" charset="0"/>
              </a:rPr>
              <a:t> RG@SERC,IISc</a:t>
            </a:r>
          </a:p>
        </p:txBody>
      </p:sp>
    </p:spTree>
    <p:extLst>
      <p:ext uri="{BB962C8B-B14F-4D97-AF65-F5344CB8AC3E}">
        <p14:creationId xmlns:p14="http://schemas.microsoft.com/office/powerpoint/2010/main" val="320372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Vector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4724400"/>
          </a:xfrm>
        </p:spPr>
        <p:txBody>
          <a:bodyPr/>
          <a:lstStyle/>
          <a:p>
            <a:r>
              <a:rPr lang="en-US" dirty="0"/>
              <a:t>Automatic </a:t>
            </a:r>
            <a:r>
              <a:rPr lang="en-US" dirty="0" err="1"/>
              <a:t>vectorization</a:t>
            </a:r>
            <a:r>
              <a:rPr lang="en-US" dirty="0"/>
              <a:t> by the compiler </a:t>
            </a:r>
          </a:p>
          <a:p>
            <a:pPr lvl="1"/>
            <a:r>
              <a:rPr lang="en-US" dirty="0"/>
              <a:t>no explicit </a:t>
            </a:r>
            <a:r>
              <a:rPr lang="en-US" dirty="0" err="1"/>
              <a:t>vectorized</a:t>
            </a:r>
            <a:r>
              <a:rPr lang="en-US" dirty="0"/>
              <a:t> programming is needed</a:t>
            </a:r>
          </a:p>
          <a:p>
            <a:pPr lvl="1"/>
            <a:r>
              <a:rPr lang="en-US" dirty="0"/>
              <a:t>arrange code so that compiler can detect </a:t>
            </a:r>
            <a:r>
              <a:rPr lang="en-US" dirty="0" err="1"/>
              <a:t>vectorization</a:t>
            </a:r>
            <a:r>
              <a:rPr lang="en-US" dirty="0"/>
              <a:t> </a:t>
            </a:r>
          </a:p>
          <a:p>
            <a:r>
              <a:rPr lang="en-US" dirty="0"/>
              <a:t>Explicit arithmetic expression on vector data types </a:t>
            </a:r>
          </a:p>
          <a:p>
            <a:pPr lvl="1"/>
            <a:r>
              <a:rPr lang="en-US" dirty="0"/>
              <a:t>declare variables of a vector type and express computations as normal arithmetic on vector variables </a:t>
            </a:r>
          </a:p>
          <a:p>
            <a:pPr lvl="1"/>
            <a:r>
              <a:rPr lang="en-US" dirty="0"/>
              <a:t>the compiler generates vector instructions  </a:t>
            </a:r>
          </a:p>
          <a:p>
            <a:r>
              <a:rPr lang="en-US" dirty="0"/>
              <a:t>Use compiler intrinsic for vector operations</a:t>
            </a:r>
          </a:p>
          <a:p>
            <a:pPr lvl="1"/>
            <a:r>
              <a:rPr lang="en-US" dirty="0"/>
              <a:t>functions implement vector instructions in high-level language</a:t>
            </a:r>
          </a:p>
          <a:p>
            <a:pPr lvl="1"/>
            <a:r>
              <a:rPr lang="en-US" dirty="0"/>
              <a:t>requires detailed knowledge of the vector instructions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</a:t>
            </a:r>
            <a:r>
              <a:rPr lang="en-US" sz="1400"/>
              <a:t> RG@SERC,IISc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8B744-0BF6-4464-AB89-BD4DBB44464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</a:t>
            </a:r>
            <a:r>
              <a:rPr lang="en-US" dirty="0"/>
              <a:t>Vectorization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534400" cy="47244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gcc</a:t>
            </a:r>
            <a:r>
              <a:rPr lang="en-US" dirty="0"/>
              <a:t>, flags “-O3 –</a:t>
            </a:r>
            <a:r>
              <a:rPr lang="en-US" dirty="0" err="1"/>
              <a:t>mavx</a:t>
            </a:r>
            <a:r>
              <a:rPr lang="en-US" dirty="0"/>
              <a:t> –mavx2” attempts automatic vectorization</a:t>
            </a:r>
          </a:p>
          <a:p>
            <a:r>
              <a:rPr lang="en-US" dirty="0"/>
              <a:t>Works pretty well for simple loops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for anything complex</a:t>
            </a:r>
          </a:p>
          <a:p>
            <a:pPr lvl="1"/>
            <a:r>
              <a:rPr lang="en-US" dirty="0"/>
              <a:t>E.g., naïve bubble sort code not parallelized at all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96050"/>
            <a:ext cx="1066800" cy="228600"/>
          </a:xfrm>
        </p:spPr>
        <p:txBody>
          <a:bodyPr/>
          <a:lstStyle/>
          <a:p>
            <a:fld id="{166ED56D-DF81-384C-8743-B5E6E7908EB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10000" y="3856567"/>
            <a:ext cx="822183" cy="82126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304800" y="3352800"/>
            <a:ext cx="3505200" cy="18288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/>
              <a:t>float  X[256], Y[256], Z[256];</a:t>
            </a:r>
          </a:p>
          <a:p>
            <a:r>
              <a:rPr lang="en-US" sz="2000" b="0" dirty="0"/>
              <a:t>{  </a:t>
            </a:r>
            <a:r>
              <a:rPr lang="en-US" sz="2000" b="0" dirty="0" err="1"/>
              <a:t>int</a:t>
            </a:r>
            <a:r>
              <a:rPr lang="en-US" sz="2000" b="0" dirty="0"/>
              <a:t> </a:t>
            </a:r>
            <a:r>
              <a:rPr lang="en-US" sz="2000" b="0" dirty="0" err="1"/>
              <a:t>i</a:t>
            </a:r>
            <a:r>
              <a:rPr lang="en-US" sz="2000" b="0" dirty="0"/>
              <a:t>;</a:t>
            </a:r>
          </a:p>
          <a:p>
            <a:r>
              <a:rPr lang="en-US" sz="2000" b="0" dirty="0"/>
              <a:t>   for (</a:t>
            </a:r>
            <a:r>
              <a:rPr lang="en-US" sz="2000" b="0" dirty="0" err="1"/>
              <a:t>i</a:t>
            </a:r>
            <a:r>
              <a:rPr lang="en-US" sz="2000" b="0" dirty="0"/>
              <a:t>=0; </a:t>
            </a:r>
            <a:r>
              <a:rPr lang="en-US" sz="2000" b="0" dirty="0" err="1"/>
              <a:t>i</a:t>
            </a:r>
            <a:r>
              <a:rPr lang="en-US" sz="2000" b="0" dirty="0"/>
              <a:t>&lt;256; </a:t>
            </a:r>
            <a:r>
              <a:rPr lang="en-US" sz="2000" b="0" dirty="0" err="1"/>
              <a:t>i</a:t>
            </a:r>
            <a:r>
              <a:rPr lang="en-US" sz="2000" b="0" dirty="0"/>
              <a:t>++) </a:t>
            </a:r>
          </a:p>
          <a:p>
            <a:r>
              <a:rPr lang="en-US" sz="2000" b="0" dirty="0"/>
              <a:t>      Z[</a:t>
            </a:r>
            <a:r>
              <a:rPr lang="en-US" sz="2000" b="0" dirty="0" err="1"/>
              <a:t>i</a:t>
            </a:r>
            <a:r>
              <a:rPr lang="en-US" sz="2000" b="0" dirty="0"/>
              <a:t>] =  X[</a:t>
            </a:r>
            <a:r>
              <a:rPr lang="en-US" sz="2000" b="0" dirty="0" err="1"/>
              <a:t>i</a:t>
            </a:r>
            <a:r>
              <a:rPr lang="en-US" sz="2000" b="0" dirty="0"/>
              <a:t>] * Y[</a:t>
            </a:r>
            <a:r>
              <a:rPr lang="en-US" sz="2000" b="0" dirty="0" err="1"/>
              <a:t>i</a:t>
            </a:r>
            <a:r>
              <a:rPr lang="en-US" sz="2000" b="0" dirty="0"/>
              <a:t>]; </a:t>
            </a:r>
          </a:p>
          <a:p>
            <a:r>
              <a:rPr lang="en-US" sz="2000" b="0" dirty="0"/>
              <a:t>}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3124200"/>
            <a:ext cx="4267200" cy="2286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/>
              <a:t>L1:  </a:t>
            </a:r>
            <a:r>
              <a:rPr lang="en-US" sz="2000" b="0" dirty="0" err="1"/>
              <a:t>vmovdqa</a:t>
            </a:r>
            <a:r>
              <a:rPr lang="en-US" sz="2000" b="0" dirty="0"/>
              <a:t> xmm1, X[</a:t>
            </a:r>
            <a:r>
              <a:rPr lang="en-US" sz="2000" b="0" dirty="0" err="1"/>
              <a:t>rax</a:t>
            </a:r>
            <a:r>
              <a:rPr lang="en-US" sz="2000" b="0" dirty="0"/>
              <a:t>]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vmovdqa</a:t>
            </a:r>
            <a:r>
              <a:rPr lang="en-US" sz="2000" b="0" dirty="0"/>
              <a:t> xmm2, Y[</a:t>
            </a:r>
            <a:r>
              <a:rPr lang="en-US" sz="2000" b="0" dirty="0" err="1"/>
              <a:t>rax</a:t>
            </a:r>
            <a:r>
              <a:rPr lang="en-US" sz="2000" b="0" dirty="0"/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2438">
              <a:tabLst>
                <a:tab pos="538163" algn="l"/>
              </a:tabLst>
            </a:pPr>
            <a:r>
              <a:rPr lang="en-US" sz="2000" b="0" baseline="0" dirty="0" err="1"/>
              <a:t>vpmulld</a:t>
            </a:r>
            <a:r>
              <a:rPr lang="en-US" sz="2000" b="0" dirty="0"/>
              <a:t> xmm0, xmm1, xmm2</a:t>
            </a:r>
          </a:p>
          <a:p>
            <a:pPr marL="452438">
              <a:tabLst>
                <a:tab pos="538163" algn="l"/>
              </a:tabLst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vmovap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Z[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rax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], xmm0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/>
              <a:t>add </a:t>
            </a:r>
            <a:r>
              <a:rPr lang="en-US" sz="2000" b="0" dirty="0" err="1"/>
              <a:t>rax</a:t>
            </a:r>
            <a:r>
              <a:rPr lang="en-US" sz="2000" b="0" dirty="0"/>
              <a:t>, 16</a:t>
            </a:r>
          </a:p>
          <a:p>
            <a:pPr marL="452438">
              <a:tabLst>
                <a:tab pos="538163" algn="l"/>
              </a:tabLst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cmp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256</a:t>
            </a:r>
          </a:p>
          <a:p>
            <a:pPr marL="452438">
              <a:tabLst>
                <a:tab pos="538163" algn="l"/>
              </a:tabLst>
            </a:pPr>
            <a:r>
              <a:rPr lang="en-US" sz="2000" b="0" dirty="0" err="1"/>
              <a:t>jne</a:t>
            </a:r>
            <a:r>
              <a:rPr lang="en-US" sz="2000" b="0" dirty="0"/>
              <a:t>  .L1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 bwMode="auto">
          <a:xfrm>
            <a:off x="3449172" y="6484938"/>
            <a:ext cx="2362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5F5F5F"/>
                </a:solidFill>
                <a:latin typeface="Comic Sans MS" charset="0"/>
              </a:rPr>
              <a:t>©</a:t>
            </a:r>
            <a:r>
              <a:rPr lang="en-US" sz="1400" b="0" dirty="0">
                <a:solidFill>
                  <a:srgbClr val="5F5F5F"/>
                </a:solidFill>
                <a:latin typeface="Comic Sans MS" charset="0"/>
              </a:rPr>
              <a:t> </a:t>
            </a:r>
            <a:r>
              <a:rPr lang="en-US" sz="1400" b="0" dirty="0" err="1">
                <a:solidFill>
                  <a:srgbClr val="5F5F5F"/>
                </a:solidFill>
                <a:latin typeface="Comic Sans MS" charset="0"/>
              </a:rPr>
              <a:t>RG@SERC,IISc</a:t>
            </a:r>
            <a:endParaRPr lang="en-US" sz="1400" b="0" dirty="0">
              <a:solidFill>
                <a:srgbClr val="5F5F5F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19536"/>
      </p:ext>
    </p:extLst>
  </p:cSld>
  <p:clrMapOvr>
    <a:masterClrMapping/>
  </p:clrMapOvr>
</p:sld>
</file>

<file path=ppt/theme/theme1.xml><?xml version="1.0" encoding="utf-8"?>
<a:theme xmlns:a="http://schemas.openxmlformats.org/drawingml/2006/main" name="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" id="{CE4C5413-DB35-4839-83D4-4E61F6D48B47}" vid="{90BFA3DE-C34C-4601-8734-535A18A43371}"/>
    </a:ext>
  </a:extLst>
</a:theme>
</file>

<file path=ppt/theme/theme4.xml><?xml version="1.0" encoding="utf-8"?>
<a:theme xmlns:a="http://schemas.openxmlformats.org/drawingml/2006/main" name="2_CADL 1">
  <a:themeElements>
    <a:clrScheme name="CADL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DL 1">
      <a:majorFont>
        <a:latin typeface="Comic Sans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ADL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DL 1 13">
        <a:dk1>
          <a:srgbClr val="000000"/>
        </a:dk1>
        <a:lt1>
          <a:srgbClr val="FFFFFF"/>
        </a:lt1>
        <a:dk2>
          <a:srgbClr val="0000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DL 1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" id="{CE4C5413-DB35-4839-83D4-4E61F6D48B47}" vid="{90BFA3DE-C34C-4601-8734-535A18A433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D693CA65F26D4F89AC4289CDD19665" ma:contentTypeVersion="6" ma:contentTypeDescription="Create a new document." ma:contentTypeScope="" ma:versionID="17f0b24e1e98c91fbd3bcebb51e160bd">
  <xsd:schema xmlns:xsd="http://www.w3.org/2001/XMLSchema" xmlns:xs="http://www.w3.org/2001/XMLSchema" xmlns:p="http://schemas.microsoft.com/office/2006/metadata/properties" xmlns:ns2="e27e6e1a-efc5-4176-8587-bd2b78f10b68" xmlns:ns3="12d34869-996b-4a6c-bac7-3c40f66de6eb" targetNamespace="http://schemas.microsoft.com/office/2006/metadata/properties" ma:root="true" ma:fieldsID="91769524cd5ef2693f1ec3c0e9fc1f55" ns2:_="" ns3:_="">
    <xsd:import namespace="e27e6e1a-efc5-4176-8587-bd2b78f10b68"/>
    <xsd:import namespace="12d34869-996b-4a6c-bac7-3c40f66de6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e6e1a-efc5-4176-8587-bd2b78f10b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34869-996b-4a6c-bac7-3c40f66de6e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D9271-B537-4DC0-A79B-843A6E8F1C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86A4C5-FA55-453C-947E-092966DE4C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2FC7D1D-5C37-46DC-9D47-EBA360AE6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7e6e1a-efc5-4176-8587-bd2b78f10b68"/>
    <ds:schemaRef ds:uri="12d34869-996b-4a6c-bac7-3c40f66de6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1637223</TotalTime>
  <Words>3501</Words>
  <Application>Microsoft Office PowerPoint</Application>
  <PresentationFormat>On-screen Show (4:3)</PresentationFormat>
  <Paragraphs>936</Paragraphs>
  <Slides>58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58</vt:i4>
      </vt:variant>
    </vt:vector>
  </HeadingPairs>
  <TitlesOfParts>
    <vt:vector size="78" baseType="lpstr">
      <vt:lpstr>Arial</vt:lpstr>
      <vt:lpstr>Arvo</vt:lpstr>
      <vt:lpstr>Calibri</vt:lpstr>
      <vt:lpstr>Calibri Light</vt:lpstr>
      <vt:lpstr>Comic Sans MS</vt:lpstr>
      <vt:lpstr>Courier New</vt:lpstr>
      <vt:lpstr>Economica</vt:lpstr>
      <vt:lpstr>Tahoma</vt:lpstr>
      <vt:lpstr>Times New Roman</vt:lpstr>
      <vt:lpstr>Verdana</vt:lpstr>
      <vt:lpstr>Wingdings</vt:lpstr>
      <vt:lpstr>Wingdings 2</vt:lpstr>
      <vt:lpstr>CADL 1</vt:lpstr>
      <vt:lpstr>1_CADL 1</vt:lpstr>
      <vt:lpstr>1_IISc-SERC-v2</vt:lpstr>
      <vt:lpstr>2_CADL 1</vt:lpstr>
      <vt:lpstr>IISc-SERC-v2</vt:lpstr>
      <vt:lpstr>Office Theme</vt:lpstr>
      <vt:lpstr>1_Office Theme</vt:lpstr>
      <vt:lpstr>2_Office Theme</vt:lpstr>
      <vt:lpstr>L6 – Data Parallelism</vt:lpstr>
      <vt:lpstr>Different Types of Parallelism</vt:lpstr>
      <vt:lpstr>Data Level Parallelism</vt:lpstr>
      <vt:lpstr>Intel SIMD Extensions</vt:lpstr>
      <vt:lpstr>SIMD  Operations</vt:lpstr>
      <vt:lpstr>Intel SIMD Registers (AVX-512)</vt:lpstr>
      <vt:lpstr>SSE/AVX Data Types</vt:lpstr>
      <vt:lpstr>Exploiting Vector Instructions</vt:lpstr>
      <vt:lpstr>Automatic Vectorization </vt:lpstr>
      <vt:lpstr>Explicit Arithmetic Operations with Vector Data Type</vt:lpstr>
      <vt:lpstr>Vector Intrinsic Functions</vt:lpstr>
      <vt:lpstr>Intel Xeon Phi (Many Integrated Cores)</vt:lpstr>
      <vt:lpstr>The Processor Core </vt:lpstr>
      <vt:lpstr>Generalization: Applicable to any data parallel workloads</vt:lpstr>
      <vt:lpstr>A SIMT Approach</vt:lpstr>
      <vt:lpstr>A SIMT Approach</vt:lpstr>
      <vt:lpstr>Graphic Processing</vt:lpstr>
      <vt:lpstr>Unified GPU Architecture</vt:lpstr>
      <vt:lpstr>Graphic Processor  8800</vt:lpstr>
      <vt:lpstr>Graphics Processing Unit (GPU)</vt:lpstr>
      <vt:lpstr>Comparing CPU and GPU</vt:lpstr>
      <vt:lpstr>Comparing CPU and GPU </vt:lpstr>
      <vt:lpstr>Rise of GPGPU Computing</vt:lpstr>
      <vt:lpstr>Next Few slides from</vt:lpstr>
      <vt:lpstr>CUDA Programming</vt:lpstr>
      <vt:lpstr>CUDA Programming</vt:lpstr>
      <vt:lpstr>Processing Flow</vt:lpstr>
      <vt:lpstr>Processing Flow</vt:lpstr>
      <vt:lpstr>Processing Flow</vt:lpstr>
      <vt:lpstr>PowerPoint Presentation</vt:lpstr>
      <vt:lpstr>Threads, Warps, Thread Blocks</vt:lpstr>
      <vt:lpstr>Thread Batching: Grids and Blocks</vt:lpstr>
      <vt:lpstr>CUDA Programming</vt:lpstr>
      <vt:lpstr>CUDA Programming</vt:lpstr>
      <vt:lpstr>Accelerator – Fermi S2050</vt:lpstr>
      <vt:lpstr>Streaming Multiprocessor</vt:lpstr>
      <vt:lpstr>Inside a CUDA Core</vt:lpstr>
      <vt:lpstr>Memory Hierarchy in CUDA</vt:lpstr>
      <vt:lpstr>Global Memory</vt:lpstr>
      <vt:lpstr>Global Memory Accesses</vt:lpstr>
      <vt:lpstr>Understanding Global Memory Accesses</vt:lpstr>
      <vt:lpstr>GPU cache hierarchy</vt:lpstr>
      <vt:lpstr>Cache Comparison of GPU &amp; CPU </vt:lpstr>
      <vt:lpstr>GPU’s on-board memory</vt:lpstr>
      <vt:lpstr>GPU TLB hierarchy</vt:lpstr>
      <vt:lpstr>Resident Thread Blocks</vt:lpstr>
      <vt:lpstr>Threadblock Scheduling</vt:lpstr>
      <vt:lpstr>Thread &amp; Warp Scheduling </vt:lpstr>
      <vt:lpstr>Warp Scheduling</vt:lpstr>
      <vt:lpstr>Context Switching to hide Latency</vt:lpstr>
      <vt:lpstr>How is context switching so efficient?</vt:lpstr>
      <vt:lpstr>Warp Scheduling</vt:lpstr>
      <vt:lpstr>Kernel Execution</vt:lpstr>
      <vt:lpstr>Execution Model Comparison</vt:lpstr>
      <vt:lpstr>Branch Divergence  Problem</vt:lpstr>
      <vt:lpstr>PDOM-Based Reconvergence</vt:lpstr>
      <vt:lpstr>Recent research in GPU </vt:lpstr>
      <vt:lpstr>Recent research in GPU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@ CADL</dc:title>
  <dc:creator>keshavan</dc:creator>
  <cp:lastModifiedBy>Kawin M</cp:lastModifiedBy>
  <cp:revision>362</cp:revision>
  <dcterms:created xsi:type="dcterms:W3CDTF">2007-06-12T09:09:55Z</dcterms:created>
  <dcterms:modified xsi:type="dcterms:W3CDTF">2021-11-27T18:19:34Z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0x0101009CD693CA65F26D4F89AC4289CDD19665</vt:lpwstr>
  </property>
</Properties>
</file>